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4" r:id="rId5"/>
    <p:sldId id="265" r:id="rId6"/>
    <p:sldId id="266" r:id="rId7"/>
    <p:sldId id="263" r:id="rId8"/>
    <p:sldId id="267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006666"/>
    <a:srgbClr val="008080"/>
    <a:srgbClr val="0066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7599-B5AB-4F9E-8992-2DE5C4B9987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2409-AA22-46A9-ADF7-CD8344C5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2409-AA22-46A9-ADF7-CD8344C55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2409-AA22-46A9-ADF7-CD8344C55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2409-AA22-46A9-ADF7-CD8344C55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7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2409-AA22-46A9-ADF7-CD8344C55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4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7784" y="2115320"/>
            <a:ext cx="3888432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27784" y="2700526"/>
            <a:ext cx="38881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78635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583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95997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58920" y="1611681"/>
            <a:ext cx="2791434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1267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87" y="1489421"/>
            <a:ext cx="3035425" cy="3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61556" y="1603730"/>
            <a:ext cx="2793972" cy="191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297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5347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02014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210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373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16" y="0"/>
            <a:ext cx="28083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661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123478"/>
            <a:ext cx="73803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63688" y="699542"/>
            <a:ext cx="738031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1723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2446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0052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350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8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0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4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9EEB-BD74-463F-BECA-5292947439B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2678-1858-4261-B149-BEC0471F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38131" y="2211710"/>
            <a:ext cx="4291674" cy="288032"/>
          </a:xfrm>
        </p:spPr>
        <p:txBody>
          <a:bodyPr>
            <a:noAutofit/>
          </a:bodyPr>
          <a:lstStyle/>
          <a:p>
            <a:pPr lvl="0"/>
            <a:r>
              <a:rPr lang="en-US" altLang="ko-KR" sz="2000" b="1" dirty="0" smtClean="0"/>
              <a:t>SMEP</a:t>
            </a:r>
            <a:endParaRPr lang="en-US" altLang="ko-K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3155785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Bagian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Administrasi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Pembangunan</a:t>
            </a:r>
          </a:p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Sekretariat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Daerah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Kabupaten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Ponorogo</a:t>
            </a:r>
            <a:endParaRPr lang="en-US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80301" y="1201765"/>
            <a:ext cx="788569" cy="768901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38131" y="2499742"/>
            <a:ext cx="4291674" cy="288032"/>
          </a:xfrm>
        </p:spPr>
        <p:txBody>
          <a:bodyPr>
            <a:noAutofit/>
          </a:bodyPr>
          <a:lstStyle/>
          <a:p>
            <a:pPr lvl="0"/>
            <a:r>
              <a:rPr lang="en-US" altLang="ko-KR" b="1" dirty="0" err="1" smtClean="0"/>
              <a:t>Sistem</a:t>
            </a:r>
            <a:r>
              <a:rPr lang="en-US" altLang="ko-KR" b="1" dirty="0" smtClean="0"/>
              <a:t> Monitoring </a:t>
            </a:r>
            <a:r>
              <a:rPr lang="en-US" altLang="ko-KR" b="1" dirty="0" err="1" smtClean="0"/>
              <a:t>Evaluasi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Pelaporan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778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 rot="16200000">
            <a:off x="-1822186" y="2109390"/>
            <a:ext cx="5143501" cy="9247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Kesimpulan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7704" y="483518"/>
            <a:ext cx="6652377" cy="4479890"/>
            <a:chOff x="3687661" y="1203598"/>
            <a:chExt cx="2252491" cy="4479890"/>
          </a:xfrm>
        </p:grpSpPr>
        <p:sp>
          <p:nvSpPr>
            <p:cNvPr id="9" name="TextBox 8"/>
            <p:cNvSpPr txBox="1"/>
            <p:nvPr/>
          </p:nvSpPr>
          <p:spPr>
            <a:xfrm>
              <a:off x="3687661" y="1851670"/>
              <a:ext cx="2252491" cy="383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6000" indent="-2160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Laporan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Pengadaan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Jasa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dibuat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selalu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dimonitor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diakses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online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realtime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216000" indent="-2160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Pertanggungjawaban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pihak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pelaksana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terkoordinir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adanya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sekuritas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16000" indent="-2160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lebih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mudah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karena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terpusat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berada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server).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216000" indent="-2160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Memudahkan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pelaporan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pengadaan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jasa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pPr marL="216000" indent="-21600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Adanya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efisiensi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efektifitas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waktu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biaya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monitoring </a:t>
              </a:r>
              <a:r>
                <a:rPr lang="en-US" altLang="ko-KR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kegiatan</a:t>
              </a:r>
              <a:r>
                <a:rPr lang="en-US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87661" y="1203598"/>
              <a:ext cx="2252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rgbClr val="009999"/>
                  </a:solidFill>
                  <a:cs typeface="Arial" pitchFamily="34" charset="0"/>
                </a:rPr>
                <a:t>Apa</a:t>
              </a:r>
              <a:r>
                <a:rPr lang="en-US" altLang="ko-KR" sz="2400" b="1" dirty="0" smtClean="0">
                  <a:solidFill>
                    <a:srgbClr val="009999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rgbClr val="009999"/>
                  </a:solidFill>
                  <a:cs typeface="Arial" pitchFamily="34" charset="0"/>
                </a:rPr>
                <a:t>saja</a:t>
              </a:r>
              <a:r>
                <a:rPr lang="en-US" altLang="ko-KR" sz="2400" b="1" dirty="0" smtClean="0">
                  <a:solidFill>
                    <a:srgbClr val="009999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 smtClean="0">
                  <a:solidFill>
                    <a:srgbClr val="009999"/>
                  </a:solidFill>
                  <a:cs typeface="Arial" pitchFamily="34" charset="0"/>
                </a:rPr>
                <a:t>dapat</a:t>
              </a:r>
              <a:r>
                <a:rPr lang="en-US" altLang="ko-KR" sz="2400" b="1" dirty="0" smtClean="0">
                  <a:solidFill>
                    <a:srgbClr val="009999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rgbClr val="009999"/>
                  </a:solidFill>
                  <a:cs typeface="Arial" pitchFamily="34" charset="0"/>
                </a:rPr>
                <a:t>kita</a:t>
              </a:r>
              <a:r>
                <a:rPr lang="en-US" altLang="ko-KR" sz="2400" b="1" dirty="0" smtClean="0">
                  <a:solidFill>
                    <a:srgbClr val="009999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rgbClr val="009999"/>
                  </a:solidFill>
                  <a:cs typeface="Arial" pitchFamily="34" charset="0"/>
                </a:rPr>
                <a:t>simpulkan</a:t>
              </a:r>
              <a:r>
                <a:rPr lang="en-US" altLang="ko-KR" sz="2400" b="1" dirty="0" smtClean="0">
                  <a:solidFill>
                    <a:srgbClr val="009999"/>
                  </a:solidFill>
                  <a:cs typeface="Arial" pitchFamily="34" charset="0"/>
                </a:rPr>
                <a:t> ?</a:t>
              </a:r>
              <a:endParaRPr lang="ko-KR" altLang="en-US" sz="2400" b="1" dirty="0">
                <a:solidFill>
                  <a:srgbClr val="009999"/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72081" y="945182"/>
            <a:ext cx="2052000" cy="72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0099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4081" y="945183"/>
            <a:ext cx="4536000" cy="7200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2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03105"/>
            <a:ext cx="9144000" cy="5760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Terima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Kasih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3179168"/>
            <a:ext cx="9144000" cy="616717"/>
          </a:xfrm>
        </p:spPr>
        <p:txBody>
          <a:bodyPr>
            <a:normAutofit/>
          </a:bodyPr>
          <a:lstStyle/>
          <a:p>
            <a:pPr lvl="0"/>
            <a:r>
              <a:rPr lang="en-US" altLang="ko-KR" dirty="0" smtClean="0"/>
              <a:t>SMEP |</a:t>
            </a:r>
            <a:r>
              <a:rPr lang="en-US" altLang="ko-KR" dirty="0" err="1" smtClean="0"/>
              <a:t>Sistem</a:t>
            </a:r>
            <a:r>
              <a:rPr lang="en-US" altLang="ko-KR" dirty="0" smtClean="0"/>
              <a:t> Monitoring </a:t>
            </a:r>
            <a:r>
              <a:rPr lang="en-US" altLang="ko-KR" dirty="0" err="1" smtClean="0"/>
              <a:t>Evaluasi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Pelaporan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2022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4251603" y="1934410"/>
            <a:ext cx="649059" cy="649059"/>
            <a:chOff x="5696729" y="3628850"/>
            <a:chExt cx="1800000" cy="180000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Prolog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dirty="0" err="1" smtClean="0"/>
              <a:t>Perkenalan</a:t>
            </a:r>
            <a:r>
              <a:rPr lang="en-US" altLang="ko-KR" dirty="0" smtClean="0"/>
              <a:t> </a:t>
            </a:r>
            <a:r>
              <a:rPr lang="en-US" altLang="ko-KR" dirty="0" err="1"/>
              <a:t>T</a:t>
            </a:r>
            <a:r>
              <a:rPr lang="en-US" altLang="ko-KR" dirty="0" err="1" smtClean="0"/>
              <a:t>entang</a:t>
            </a:r>
            <a:r>
              <a:rPr lang="en-US" altLang="ko-KR" dirty="0" smtClean="0"/>
              <a:t> </a:t>
            </a:r>
            <a:r>
              <a:rPr lang="en-US" altLang="ko-KR" dirty="0" err="1"/>
              <a:t>A</a:t>
            </a:r>
            <a:r>
              <a:rPr lang="en-US" altLang="ko-KR" dirty="0" err="1" smtClean="0"/>
              <a:t>plikasi</a:t>
            </a:r>
            <a:r>
              <a:rPr lang="en-US" altLang="ko-KR" dirty="0" smtClean="0"/>
              <a:t> SMEP</a:t>
            </a:r>
            <a:endParaRPr lang="en-US" altLang="ko-KR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2051720" y="2285599"/>
            <a:ext cx="4968552" cy="2527086"/>
            <a:chOff x="2051720" y="2273542"/>
            <a:chExt cx="4968552" cy="2527086"/>
          </a:xfrm>
        </p:grpSpPr>
        <p:pic>
          <p:nvPicPr>
            <p:cNvPr id="86" name="Picture 3" descr="D:\Fullppt\005-PNG이미지\노트북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73542"/>
              <a:ext cx="4968552" cy="252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/>
            <p:cNvSpPr/>
            <p:nvPr/>
          </p:nvSpPr>
          <p:spPr>
            <a:xfrm>
              <a:off x="3419872" y="2628899"/>
              <a:ext cx="2333228" cy="1704561"/>
            </a:xfrm>
            <a:prstGeom prst="rect">
              <a:avLst/>
            </a:prstGeom>
            <a:solidFill>
              <a:srgbClr val="179A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0" name="Oval 89"/>
          <p:cNvSpPr/>
          <p:nvPr/>
        </p:nvSpPr>
        <p:spPr>
          <a:xfrm rot="-900000">
            <a:off x="5667244" y="161126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rot="900000">
            <a:off x="4164984" y="187377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4" name="Rectangle 91"/>
          <p:cNvSpPr/>
          <p:nvPr/>
        </p:nvSpPr>
        <p:spPr>
          <a:xfrm rot="-900000">
            <a:off x="3377973" y="1464932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Oval 89"/>
          <p:cNvSpPr/>
          <p:nvPr/>
        </p:nvSpPr>
        <p:spPr>
          <a:xfrm>
            <a:off x="3712481" y="190476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89"/>
          <p:cNvSpPr/>
          <p:nvPr/>
        </p:nvSpPr>
        <p:spPr>
          <a:xfrm rot="-900000">
            <a:off x="2888440" y="2046159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Rectangle 91"/>
          <p:cNvSpPr/>
          <p:nvPr/>
        </p:nvSpPr>
        <p:spPr>
          <a:xfrm rot="900000">
            <a:off x="4755173" y="3129895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1"/>
          <p:cNvSpPr/>
          <p:nvPr/>
        </p:nvSpPr>
        <p:spPr>
          <a:xfrm>
            <a:off x="5062229" y="187165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Oval 89"/>
          <p:cNvSpPr/>
          <p:nvPr/>
        </p:nvSpPr>
        <p:spPr>
          <a:xfrm rot="-900000">
            <a:off x="4279429" y="357417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Oval 89"/>
          <p:cNvSpPr/>
          <p:nvPr/>
        </p:nvSpPr>
        <p:spPr>
          <a:xfrm>
            <a:off x="5644384" y="221515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Rectangle 91"/>
          <p:cNvSpPr/>
          <p:nvPr/>
        </p:nvSpPr>
        <p:spPr>
          <a:xfrm rot="-900000">
            <a:off x="3259857" y="2897829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2" name="Rectangle 91"/>
          <p:cNvSpPr/>
          <p:nvPr/>
        </p:nvSpPr>
        <p:spPr>
          <a:xfrm rot="-900000">
            <a:off x="5164325" y="31299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Oval 89"/>
          <p:cNvSpPr/>
          <p:nvPr/>
        </p:nvSpPr>
        <p:spPr>
          <a:xfrm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4" name="Oval 89"/>
          <p:cNvSpPr/>
          <p:nvPr/>
        </p:nvSpPr>
        <p:spPr>
          <a:xfrm rot="900000">
            <a:off x="3585263" y="253687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5" name="Rectangle 91"/>
          <p:cNvSpPr/>
          <p:nvPr/>
        </p:nvSpPr>
        <p:spPr>
          <a:xfrm>
            <a:off x="4051066" y="253270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6" name="Rectangle 91"/>
          <p:cNvSpPr/>
          <p:nvPr/>
        </p:nvSpPr>
        <p:spPr>
          <a:xfrm>
            <a:off x="4523645" y="222146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7" name="Oval 89"/>
          <p:cNvSpPr/>
          <p:nvPr/>
        </p:nvSpPr>
        <p:spPr>
          <a:xfrm>
            <a:off x="5205168" y="349780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8" name="Oval 89"/>
          <p:cNvSpPr/>
          <p:nvPr/>
        </p:nvSpPr>
        <p:spPr>
          <a:xfrm rot="-900000">
            <a:off x="5926468" y="241923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9" name="Rectangle 91"/>
          <p:cNvSpPr/>
          <p:nvPr/>
        </p:nvSpPr>
        <p:spPr>
          <a:xfrm>
            <a:off x="5627398" y="270741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ectangle 91"/>
          <p:cNvSpPr/>
          <p:nvPr/>
        </p:nvSpPr>
        <p:spPr>
          <a:xfrm rot="-900000">
            <a:off x="3273815" y="1889586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Oval 89"/>
          <p:cNvSpPr/>
          <p:nvPr/>
        </p:nvSpPr>
        <p:spPr>
          <a:xfrm>
            <a:off x="5115962" y="265015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2" name="Oval 89"/>
          <p:cNvSpPr/>
          <p:nvPr/>
        </p:nvSpPr>
        <p:spPr>
          <a:xfrm>
            <a:off x="3820140" y="335577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3" name="Rectangle 91"/>
          <p:cNvSpPr/>
          <p:nvPr/>
        </p:nvSpPr>
        <p:spPr>
          <a:xfrm>
            <a:off x="4052983" y="334803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4" name="Rectangle 91"/>
          <p:cNvSpPr/>
          <p:nvPr/>
        </p:nvSpPr>
        <p:spPr>
          <a:xfrm rot="900000">
            <a:off x="4828445" y="2526265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Oval 89"/>
          <p:cNvSpPr/>
          <p:nvPr/>
        </p:nvSpPr>
        <p:spPr>
          <a:xfrm rot="-900000">
            <a:off x="3986824" y="285075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6" name="Oval 89"/>
          <p:cNvSpPr/>
          <p:nvPr/>
        </p:nvSpPr>
        <p:spPr>
          <a:xfrm>
            <a:off x="4566759" y="318944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7" name="Rectangle 91"/>
          <p:cNvSpPr/>
          <p:nvPr/>
        </p:nvSpPr>
        <p:spPr>
          <a:xfrm>
            <a:off x="4339979" y="29261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8" name="Rectangle 91"/>
          <p:cNvSpPr/>
          <p:nvPr/>
        </p:nvSpPr>
        <p:spPr>
          <a:xfrm>
            <a:off x="5164325" y="156247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9" name="Oval 89"/>
          <p:cNvSpPr/>
          <p:nvPr/>
        </p:nvSpPr>
        <p:spPr>
          <a:xfrm>
            <a:off x="3986826" y="156664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0" name="Oval 89"/>
          <p:cNvSpPr/>
          <p:nvPr/>
        </p:nvSpPr>
        <p:spPr>
          <a:xfrm>
            <a:off x="3795123" y="144502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1" name="Rectangle 91"/>
          <p:cNvSpPr/>
          <p:nvPr/>
        </p:nvSpPr>
        <p:spPr>
          <a:xfrm rot="-900000">
            <a:off x="4333080" y="155190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ectangle 91"/>
          <p:cNvSpPr/>
          <p:nvPr/>
        </p:nvSpPr>
        <p:spPr>
          <a:xfrm>
            <a:off x="4437249" y="1354333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3" name="Oval 89"/>
          <p:cNvSpPr/>
          <p:nvPr/>
        </p:nvSpPr>
        <p:spPr>
          <a:xfrm>
            <a:off x="4870479" y="183538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4" name="Oval 89"/>
          <p:cNvSpPr/>
          <p:nvPr/>
        </p:nvSpPr>
        <p:spPr>
          <a:xfrm>
            <a:off x="4139226" y="1719046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5" name="Rectangle 91"/>
          <p:cNvSpPr/>
          <p:nvPr/>
        </p:nvSpPr>
        <p:spPr>
          <a:xfrm rot="-900000">
            <a:off x="4605029" y="17148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ectangle 91"/>
          <p:cNvSpPr/>
          <p:nvPr/>
        </p:nvSpPr>
        <p:spPr>
          <a:xfrm rot="900000">
            <a:off x="5469125" y="1867275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Oval 89"/>
          <p:cNvSpPr/>
          <p:nvPr/>
        </p:nvSpPr>
        <p:spPr>
          <a:xfrm rot="900000">
            <a:off x="4384494" y="3358802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8" name="Oval 89"/>
          <p:cNvSpPr/>
          <p:nvPr/>
        </p:nvSpPr>
        <p:spPr>
          <a:xfrm>
            <a:off x="4585931" y="2681630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9" name="Rectangle 91"/>
          <p:cNvSpPr/>
          <p:nvPr/>
        </p:nvSpPr>
        <p:spPr>
          <a:xfrm rot="-900000">
            <a:off x="4833927" y="2156470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0" name="Rectangle 91"/>
          <p:cNvSpPr/>
          <p:nvPr/>
        </p:nvSpPr>
        <p:spPr>
          <a:xfrm>
            <a:off x="5621525" y="2019676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1" name="Oval 89"/>
          <p:cNvSpPr/>
          <p:nvPr/>
        </p:nvSpPr>
        <p:spPr>
          <a:xfrm rot="900000">
            <a:off x="4619999" y="2011605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2" name="Oval 89"/>
          <p:cNvSpPr/>
          <p:nvPr/>
        </p:nvSpPr>
        <p:spPr>
          <a:xfrm>
            <a:off x="5516353" y="344686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3" name="Rectangle 91"/>
          <p:cNvSpPr/>
          <p:nvPr/>
        </p:nvSpPr>
        <p:spPr>
          <a:xfrm>
            <a:off x="3598317" y="2887442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4" name="Rectangle 91"/>
          <p:cNvSpPr/>
          <p:nvPr/>
        </p:nvSpPr>
        <p:spPr>
          <a:xfrm rot="900000">
            <a:off x="5316725" y="2269827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5" name="Oval 89"/>
          <p:cNvSpPr/>
          <p:nvPr/>
        </p:nvSpPr>
        <p:spPr>
          <a:xfrm>
            <a:off x="4596426" y="2176248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6" name="Oval 89"/>
          <p:cNvSpPr/>
          <p:nvPr/>
        </p:nvSpPr>
        <p:spPr>
          <a:xfrm>
            <a:off x="4596426" y="2176249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7" name="Rectangle 91"/>
          <p:cNvSpPr/>
          <p:nvPr/>
        </p:nvSpPr>
        <p:spPr>
          <a:xfrm>
            <a:off x="5062229" y="21720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8" name="Rectangle 91"/>
          <p:cNvSpPr/>
          <p:nvPr/>
        </p:nvSpPr>
        <p:spPr>
          <a:xfrm rot="-900000">
            <a:off x="5357568" y="2639978"/>
            <a:ext cx="45719" cy="104038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9" name="Oval 89"/>
          <p:cNvSpPr/>
          <p:nvPr/>
        </p:nvSpPr>
        <p:spPr>
          <a:xfrm rot="900000">
            <a:off x="4346756" y="2552484"/>
            <a:ext cx="68135" cy="101774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1" name="Oval 89"/>
          <p:cNvSpPr/>
          <p:nvPr/>
        </p:nvSpPr>
        <p:spPr>
          <a:xfrm rot="900000">
            <a:off x="4861045" y="1202856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2" name="Oval 89"/>
          <p:cNvSpPr/>
          <p:nvPr/>
        </p:nvSpPr>
        <p:spPr>
          <a:xfrm rot="-900000">
            <a:off x="5562198" y="302863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3" name="Rectangle 91"/>
          <p:cNvSpPr/>
          <p:nvPr/>
        </p:nvSpPr>
        <p:spPr>
          <a:xfrm rot="-900000">
            <a:off x="5050781" y="3732095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Oval 89"/>
          <p:cNvSpPr/>
          <p:nvPr/>
        </p:nvSpPr>
        <p:spPr>
          <a:xfrm rot="900000">
            <a:off x="3119082" y="3277783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5" name="Rectangle 91"/>
          <p:cNvSpPr/>
          <p:nvPr/>
        </p:nvSpPr>
        <p:spPr>
          <a:xfrm>
            <a:off x="3519108" y="3168373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6" name="Oval 89"/>
          <p:cNvSpPr/>
          <p:nvPr/>
        </p:nvSpPr>
        <p:spPr>
          <a:xfrm rot="-900000">
            <a:off x="3576282" y="373498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7" name="Oval 89"/>
          <p:cNvSpPr/>
          <p:nvPr/>
        </p:nvSpPr>
        <p:spPr>
          <a:xfrm>
            <a:off x="3520645" y="230755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9" name="Rectangle 91"/>
          <p:cNvSpPr/>
          <p:nvPr/>
        </p:nvSpPr>
        <p:spPr>
          <a:xfrm>
            <a:off x="3906763" y="3628789"/>
            <a:ext cx="81687" cy="185886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0" name="Oval 89"/>
          <p:cNvSpPr/>
          <p:nvPr/>
        </p:nvSpPr>
        <p:spPr>
          <a:xfrm>
            <a:off x="4732036" y="3773780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1" name="Oval 89"/>
          <p:cNvSpPr/>
          <p:nvPr/>
        </p:nvSpPr>
        <p:spPr>
          <a:xfrm>
            <a:off x="4756877" y="2792886"/>
            <a:ext cx="178412" cy="266495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2" name="Rectangle 91"/>
          <p:cNvSpPr/>
          <p:nvPr/>
        </p:nvSpPr>
        <p:spPr>
          <a:xfrm rot="900000">
            <a:off x="3060359" y="1104390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3" name="Oval 89"/>
          <p:cNvSpPr/>
          <p:nvPr/>
        </p:nvSpPr>
        <p:spPr>
          <a:xfrm>
            <a:off x="3997195" y="1003125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4" name="Rectangle 91"/>
          <p:cNvSpPr/>
          <p:nvPr/>
        </p:nvSpPr>
        <p:spPr>
          <a:xfrm rot="-900000">
            <a:off x="6227796" y="3405611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5" name="Rectangle 91"/>
          <p:cNvSpPr/>
          <p:nvPr/>
        </p:nvSpPr>
        <p:spPr>
          <a:xfrm rot="-900000">
            <a:off x="6613676" y="199661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6" name="Oval 89"/>
          <p:cNvSpPr/>
          <p:nvPr/>
        </p:nvSpPr>
        <p:spPr>
          <a:xfrm rot="-900000">
            <a:off x="6072594" y="3689406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7" name="Oval 89"/>
          <p:cNvSpPr/>
          <p:nvPr/>
        </p:nvSpPr>
        <p:spPr>
          <a:xfrm>
            <a:off x="3688313" y="125913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8" name="Oval 89"/>
          <p:cNvSpPr/>
          <p:nvPr/>
        </p:nvSpPr>
        <p:spPr>
          <a:xfrm>
            <a:off x="6497851" y="302440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59" name="Oval 89"/>
          <p:cNvSpPr/>
          <p:nvPr/>
        </p:nvSpPr>
        <p:spPr>
          <a:xfrm>
            <a:off x="6559149" y="254410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1" name="Rectangle 91"/>
          <p:cNvSpPr/>
          <p:nvPr/>
        </p:nvSpPr>
        <p:spPr>
          <a:xfrm rot="-900000">
            <a:off x="2968206" y="2603164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2" name="Rectangle 91"/>
          <p:cNvSpPr/>
          <p:nvPr/>
        </p:nvSpPr>
        <p:spPr>
          <a:xfrm rot="900000">
            <a:off x="5406108" y="111971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3" name="Oval 89"/>
          <p:cNvSpPr/>
          <p:nvPr/>
        </p:nvSpPr>
        <p:spPr>
          <a:xfrm>
            <a:off x="6043672" y="2006310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4" name="Rectangle 91"/>
          <p:cNvSpPr/>
          <p:nvPr/>
        </p:nvSpPr>
        <p:spPr>
          <a:xfrm rot="900000">
            <a:off x="6104620" y="1449661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5" name="Oval 89"/>
          <p:cNvSpPr/>
          <p:nvPr/>
        </p:nvSpPr>
        <p:spPr>
          <a:xfrm>
            <a:off x="6082543" y="2832924"/>
            <a:ext cx="342784" cy="51201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6" name="Oval 89"/>
          <p:cNvSpPr/>
          <p:nvPr/>
        </p:nvSpPr>
        <p:spPr>
          <a:xfrm>
            <a:off x="2936484" y="1729010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7" name="Oval 89"/>
          <p:cNvSpPr/>
          <p:nvPr/>
        </p:nvSpPr>
        <p:spPr>
          <a:xfrm>
            <a:off x="6310119" y="2617845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8" name="Oval 89"/>
          <p:cNvSpPr/>
          <p:nvPr/>
        </p:nvSpPr>
        <p:spPr>
          <a:xfrm>
            <a:off x="4700144" y="110241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9" name="Oval 89"/>
          <p:cNvSpPr/>
          <p:nvPr/>
        </p:nvSpPr>
        <p:spPr>
          <a:xfrm>
            <a:off x="5735776" y="3678581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0" name="Oval 89"/>
          <p:cNvSpPr/>
          <p:nvPr/>
        </p:nvSpPr>
        <p:spPr>
          <a:xfrm>
            <a:off x="5979938" y="3446864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1" name="Oval 89"/>
          <p:cNvSpPr/>
          <p:nvPr/>
        </p:nvSpPr>
        <p:spPr>
          <a:xfrm>
            <a:off x="2780198" y="302791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2" name="Rectangle 91"/>
          <p:cNvSpPr/>
          <p:nvPr/>
        </p:nvSpPr>
        <p:spPr>
          <a:xfrm rot="900000">
            <a:off x="2428849" y="2803314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4" name="Oval 89"/>
          <p:cNvSpPr/>
          <p:nvPr/>
        </p:nvSpPr>
        <p:spPr>
          <a:xfrm>
            <a:off x="2787303" y="3398037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5" name="Rectangle 91"/>
          <p:cNvSpPr/>
          <p:nvPr/>
        </p:nvSpPr>
        <p:spPr>
          <a:xfrm rot="900000">
            <a:off x="2826647" y="3596196"/>
            <a:ext cx="219672" cy="499885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6" name="Rectangle 91"/>
          <p:cNvSpPr/>
          <p:nvPr/>
        </p:nvSpPr>
        <p:spPr>
          <a:xfrm rot="-900000">
            <a:off x="2592781" y="1943742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Oval 89"/>
          <p:cNvSpPr/>
          <p:nvPr/>
        </p:nvSpPr>
        <p:spPr>
          <a:xfrm>
            <a:off x="2538254" y="2491232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8" name="Rectangle 91"/>
          <p:cNvSpPr/>
          <p:nvPr/>
        </p:nvSpPr>
        <p:spPr>
          <a:xfrm rot="-900000">
            <a:off x="5852793" y="3948997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9" name="Oval 89"/>
          <p:cNvSpPr/>
          <p:nvPr/>
        </p:nvSpPr>
        <p:spPr>
          <a:xfrm>
            <a:off x="6391919" y="3834089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0" name="Rectangle 91"/>
          <p:cNvSpPr/>
          <p:nvPr/>
        </p:nvSpPr>
        <p:spPr>
          <a:xfrm rot="-900000">
            <a:off x="2760924" y="1222848"/>
            <a:ext cx="114335" cy="260180"/>
          </a:xfrm>
          <a:custGeom>
            <a:avLst/>
            <a:gdLst/>
            <a:ahLst/>
            <a:cxnLst/>
            <a:rect l="l" t="t" r="r" b="b"/>
            <a:pathLst>
              <a:path w="219672" h="499885">
                <a:moveTo>
                  <a:pt x="123752" y="0"/>
                </a:moveTo>
                <a:lnTo>
                  <a:pt x="219672" y="0"/>
                </a:lnTo>
                <a:lnTo>
                  <a:pt x="219672" y="619"/>
                </a:lnTo>
                <a:lnTo>
                  <a:pt x="219672" y="499885"/>
                </a:lnTo>
                <a:lnTo>
                  <a:pt x="123752" y="499885"/>
                </a:lnTo>
                <a:lnTo>
                  <a:pt x="123752" y="178994"/>
                </a:lnTo>
                <a:cubicBezTo>
                  <a:pt x="91157" y="207137"/>
                  <a:pt x="48729" y="222241"/>
                  <a:pt x="2739" y="223481"/>
                </a:cubicBezTo>
                <a:lnTo>
                  <a:pt x="0" y="121892"/>
                </a:lnTo>
                <a:cubicBezTo>
                  <a:pt x="65703" y="120120"/>
                  <a:pt x="118046" y="66347"/>
                  <a:pt x="118046" y="620"/>
                </a:cubicBezTo>
                <a:lnTo>
                  <a:pt x="123752" y="62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1" name="Oval 89"/>
          <p:cNvSpPr/>
          <p:nvPr/>
        </p:nvSpPr>
        <p:spPr>
          <a:xfrm>
            <a:off x="2706397" y="1770338"/>
            <a:ext cx="127467" cy="190398"/>
          </a:xfrm>
          <a:custGeom>
            <a:avLst/>
            <a:gdLst/>
            <a:ahLst/>
            <a:cxnLst/>
            <a:rect l="l" t="t" r="r" b="b"/>
            <a:pathLst>
              <a:path w="342784" h="512018">
                <a:moveTo>
                  <a:pt x="171392" y="81077"/>
                </a:moveTo>
                <a:cubicBezTo>
                  <a:pt x="133776" y="81077"/>
                  <a:pt x="103283" y="159397"/>
                  <a:pt x="103283" y="256009"/>
                </a:cubicBezTo>
                <a:cubicBezTo>
                  <a:pt x="103283" y="352621"/>
                  <a:pt x="133776" y="430941"/>
                  <a:pt x="171392" y="430941"/>
                </a:cubicBezTo>
                <a:cubicBezTo>
                  <a:pt x="209008" y="430941"/>
                  <a:pt x="239501" y="352621"/>
                  <a:pt x="239501" y="256009"/>
                </a:cubicBezTo>
                <a:cubicBezTo>
                  <a:pt x="239501" y="159397"/>
                  <a:pt x="209008" y="81077"/>
                  <a:pt x="171392" y="81077"/>
                </a:cubicBezTo>
                <a:close/>
                <a:moveTo>
                  <a:pt x="171392" y="0"/>
                </a:moveTo>
                <a:cubicBezTo>
                  <a:pt x="266049" y="0"/>
                  <a:pt x="342784" y="114619"/>
                  <a:pt x="342784" y="256009"/>
                </a:cubicBezTo>
                <a:cubicBezTo>
                  <a:pt x="342784" y="397399"/>
                  <a:pt x="266049" y="512018"/>
                  <a:pt x="171392" y="512018"/>
                </a:cubicBezTo>
                <a:cubicBezTo>
                  <a:pt x="76735" y="512018"/>
                  <a:pt x="0" y="397399"/>
                  <a:pt x="0" y="256009"/>
                </a:cubicBezTo>
                <a:cubicBezTo>
                  <a:pt x="0" y="114619"/>
                  <a:pt x="76735" y="0"/>
                  <a:pt x="171392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259806" y="2304603"/>
            <a:ext cx="1926735" cy="863358"/>
            <a:chOff x="803640" y="3362835"/>
            <a:chExt cx="2059657" cy="863358"/>
          </a:xfrm>
        </p:grpSpPr>
        <p:sp>
          <p:nvSpPr>
            <p:cNvPr id="183" name="TextBox 18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Karena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banyak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keuntungan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diberikan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ini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Mengapa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harus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SMEP ?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07503" y="3705435"/>
            <a:ext cx="2376265" cy="952806"/>
            <a:chOff x="803640" y="3362835"/>
            <a:chExt cx="2059657" cy="952806"/>
          </a:xfrm>
        </p:grpSpPr>
        <p:sp>
          <p:nvSpPr>
            <p:cNvPr id="186" name="TextBox 185"/>
            <p:cNvSpPr txBox="1"/>
            <p:nvPr/>
          </p:nvSpPr>
          <p:spPr>
            <a:xfrm>
              <a:off x="803640" y="3669310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Alur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sistem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diolah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sesuai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ketentuan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LKPP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kebutuhan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Monev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Bagaimana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bg1"/>
                  </a:solidFill>
                  <a:cs typeface="Arial" pitchFamily="34" charset="0"/>
                </a:rPr>
                <a:t>s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istem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kerja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SMEP ?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57033" y="1142952"/>
            <a:ext cx="1926735" cy="678692"/>
            <a:chOff x="803640" y="3362835"/>
            <a:chExt cx="2059657" cy="678692"/>
          </a:xfrm>
        </p:grpSpPr>
        <p:sp>
          <p:nvSpPr>
            <p:cNvPr id="189" name="TextBox 188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Sistem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Monitoring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Evaluasi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Pelaporan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Apa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itu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SMEP ?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037753" y="2500480"/>
            <a:ext cx="1926735" cy="863358"/>
            <a:chOff x="803640" y="3362835"/>
            <a:chExt cx="2059657" cy="863358"/>
          </a:xfrm>
        </p:grpSpPr>
        <p:sp>
          <p:nvSpPr>
            <p:cNvPr id="192" name="TextBox 19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Bidding Room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Bagian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Adm. Pembangunan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Setda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Kab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Ponorogo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Dimana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entry SMEP ?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893737" y="3949932"/>
            <a:ext cx="1926735" cy="494026"/>
            <a:chOff x="803640" y="3362835"/>
            <a:chExt cx="2059657" cy="494026"/>
          </a:xfrm>
        </p:grpSpPr>
        <p:sp>
          <p:nvSpPr>
            <p:cNvPr id="195" name="TextBox 19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Setiap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awal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bulan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Kapan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entry SMEP ?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6821729" y="1285636"/>
            <a:ext cx="1926735" cy="494026"/>
            <a:chOff x="803640" y="3362835"/>
            <a:chExt cx="2059657" cy="494026"/>
          </a:xfrm>
        </p:grpSpPr>
        <p:sp>
          <p:nvSpPr>
            <p:cNvPr id="198" name="TextBox 19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Admin OPD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Siapa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petugas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entry SMEP ?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78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Apa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itu</a:t>
            </a:r>
            <a:r>
              <a:rPr lang="en-US" altLang="ko-KR" dirty="0" smtClean="0">
                <a:solidFill>
                  <a:schemeClr val="bg1"/>
                </a:solidFill>
              </a:rPr>
              <a:t> SMEP 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dirty="0" err="1" smtClean="0">
                <a:solidFill>
                  <a:schemeClr val="bg1"/>
                </a:solidFill>
              </a:rPr>
              <a:t>Sistem</a:t>
            </a:r>
            <a:r>
              <a:rPr lang="en-US" altLang="ko-KR" dirty="0" smtClean="0">
                <a:solidFill>
                  <a:schemeClr val="bg1"/>
                </a:solidFill>
              </a:rPr>
              <a:t> Monitoring </a:t>
            </a:r>
            <a:r>
              <a:rPr lang="en-US" altLang="ko-KR" dirty="0" err="1" smtClean="0">
                <a:solidFill>
                  <a:schemeClr val="bg1"/>
                </a:solidFill>
              </a:rPr>
              <a:t>Evaluasi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Pelaporan</a:t>
            </a:r>
            <a:endParaRPr lang="en-US" altLang="ko-KR" dirty="0">
              <a:solidFill>
                <a:schemeClr val="bg1"/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r="15459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r="15439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r="1547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619672" y="3219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3528" y="4127470"/>
            <a:ext cx="8496944" cy="9169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3568" y="4127470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SMEP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adalah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Sebuah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Aplikasi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berbasis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web yang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dirancang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untuk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memberikan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informasi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tentang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progres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pengadaan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barang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jasa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pemerintah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agar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dilaksanakan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sesuai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dengan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perencanaan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baik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dari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sisi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ketepatan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waktu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efektifitas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transparansi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,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akuntable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dapat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menjadi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bahan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pengambilan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kebijaksanaan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pembangunan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daerah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oleh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accent5">
                    <a:lumMod val="75000"/>
                  </a:schemeClr>
                </a:solidFill>
              </a:rPr>
              <a:t>Kepala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 Daerah.</a:t>
            </a:r>
            <a:endParaRPr lang="en-US" altLang="ko-KR" sz="13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err="1" smtClean="0"/>
              <a:t>Mengapa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harus</a:t>
            </a:r>
            <a:r>
              <a:rPr lang="en-US" altLang="ko-KR" b="1" dirty="0" smtClean="0"/>
              <a:t> SMEP?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b="1" dirty="0" err="1" smtClean="0"/>
              <a:t>Keuntungan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dari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Aplikasi</a:t>
            </a:r>
            <a:r>
              <a:rPr lang="en-US" altLang="ko-KR" b="1" dirty="0" smtClean="0"/>
              <a:t> SMEP</a:t>
            </a:r>
            <a:endParaRPr lang="en-US" altLang="ko-KR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15430" y="132845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Aplikasi</a:t>
            </a:r>
            <a:r>
              <a:rPr lang="en-US" sz="1400" dirty="0" smtClean="0">
                <a:solidFill>
                  <a:schemeClr val="bg1"/>
                </a:solidFill>
              </a:rPr>
              <a:t> SMEP </a:t>
            </a:r>
            <a:r>
              <a:rPr lang="en-US" sz="1400" dirty="0" err="1" smtClean="0">
                <a:solidFill>
                  <a:schemeClr val="bg1"/>
                </a:solidFill>
              </a:rPr>
              <a:t>dilengkapi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modul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impor</a:t>
            </a:r>
            <a:r>
              <a:rPr lang="en-US" sz="1400" dirty="0" smtClean="0">
                <a:solidFill>
                  <a:schemeClr val="bg1"/>
                </a:solidFill>
              </a:rPr>
              <a:t> data SIPD </a:t>
            </a:r>
            <a:r>
              <a:rPr lang="en-US" sz="1400" dirty="0" err="1" smtClean="0">
                <a:solidFill>
                  <a:schemeClr val="bg1"/>
                </a:solidFill>
              </a:rPr>
              <a:t>dan</a:t>
            </a:r>
            <a:r>
              <a:rPr lang="en-US" sz="1400" dirty="0" smtClean="0">
                <a:solidFill>
                  <a:schemeClr val="bg1"/>
                </a:solidFill>
              </a:rPr>
              <a:t> SIMDA yang </a:t>
            </a:r>
            <a:r>
              <a:rPr lang="en-US" sz="1400" dirty="0" err="1" smtClean="0">
                <a:solidFill>
                  <a:schemeClr val="bg1"/>
                </a:solidFill>
              </a:rPr>
              <a:t>dibutuhkan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dalam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pelaporan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pengadaan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barang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jasa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sehingga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meringankan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tugas</a:t>
            </a:r>
            <a:r>
              <a:rPr lang="en-US" sz="1400" dirty="0" smtClean="0">
                <a:solidFill>
                  <a:schemeClr val="bg1"/>
                </a:solidFill>
              </a:rPr>
              <a:t> Admin OPD </a:t>
            </a:r>
            <a:r>
              <a:rPr lang="en-US" sz="1400" dirty="0" err="1" smtClean="0">
                <a:solidFill>
                  <a:schemeClr val="bg1"/>
                </a:solidFill>
              </a:rPr>
              <a:t>dalam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melakukan</a:t>
            </a:r>
            <a:r>
              <a:rPr lang="en-US" sz="1400" dirty="0" smtClean="0">
                <a:solidFill>
                  <a:schemeClr val="bg1"/>
                </a:solidFill>
              </a:rPr>
              <a:t> entry data.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Block Arc 14"/>
          <p:cNvSpPr/>
          <p:nvPr/>
        </p:nvSpPr>
        <p:spPr>
          <a:xfrm rot="16200000">
            <a:off x="7452791" y="2466686"/>
            <a:ext cx="1079176" cy="108012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88224" y="2664718"/>
            <a:ext cx="792086" cy="2874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50" idx="3"/>
          </p:cNvCxnSpPr>
          <p:nvPr/>
        </p:nvCxnSpPr>
        <p:spPr>
          <a:xfrm flipV="1">
            <a:off x="6660232" y="3363839"/>
            <a:ext cx="720078" cy="46335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2160" y="2934738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SIPD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136181"/>
            <a:ext cx="693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SIMDA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6846" y="3599637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SMEP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7351" y="1909737"/>
            <a:ext cx="39604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Beberapa data yang dapat diambil dari SIPD dan Simda untuk dapat diakses dari SMEP antara lain :</a:t>
            </a:r>
          </a:p>
          <a:p>
            <a:endParaRPr lang="it-IT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SKPD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Program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</a:t>
            </a:r>
            <a:r>
              <a:rPr lang="en-US" sz="1400" dirty="0" err="1" smtClean="0">
                <a:solidFill>
                  <a:schemeClr val="bg1"/>
                </a:solidFill>
              </a:rPr>
              <a:t>Kegiatan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Sub </a:t>
            </a:r>
            <a:r>
              <a:rPr lang="en-US" sz="1400" dirty="0" err="1" smtClean="0">
                <a:solidFill>
                  <a:schemeClr val="bg1"/>
                </a:solidFill>
              </a:rPr>
              <a:t>Kegiatan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</a:t>
            </a:r>
            <a:r>
              <a:rPr lang="en-US" sz="1400" dirty="0" err="1" smtClean="0">
                <a:solidFill>
                  <a:schemeClr val="bg1"/>
                </a:solidFill>
              </a:rPr>
              <a:t>Rincian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Obyek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SP2D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Data </a:t>
            </a:r>
            <a:r>
              <a:rPr lang="en-US" sz="1400" dirty="0" err="1" smtClean="0">
                <a:solidFill>
                  <a:schemeClr val="bg1"/>
                </a:solidFill>
              </a:rPr>
              <a:t>Pagu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kegiatan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err="1" smtClean="0">
                <a:solidFill>
                  <a:schemeClr val="bg1"/>
                </a:solidFill>
              </a:rPr>
              <a:t>Dll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1411" y="4443439"/>
            <a:ext cx="3792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/>
                </a:solidFill>
              </a:rPr>
              <a:t>Dapat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memanfaatkan</a:t>
            </a:r>
            <a:r>
              <a:rPr lang="en-US" sz="1600" i="1" dirty="0" smtClean="0">
                <a:solidFill>
                  <a:schemeClr val="bg1"/>
                </a:solidFill>
              </a:rPr>
              <a:t> data SIPD </a:t>
            </a:r>
            <a:r>
              <a:rPr lang="en-US" sz="1600" i="1" dirty="0" err="1" smtClean="0">
                <a:solidFill>
                  <a:schemeClr val="bg1"/>
                </a:solidFill>
              </a:rPr>
              <a:t>dan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Simda</a:t>
            </a:r>
            <a:endParaRPr lang="en-US" sz="16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febim\Downloads\icons8-database-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2" y="344618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febim\Downloads\icons8-database-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2" y="228371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err="1" smtClean="0"/>
              <a:t>Mengapa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harus</a:t>
            </a:r>
            <a:r>
              <a:rPr lang="en-US" altLang="ko-KR" b="1" dirty="0" smtClean="0"/>
              <a:t> SMEP?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b="1" dirty="0" err="1" smtClean="0"/>
              <a:t>Keuntungan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dari</a:t>
            </a:r>
            <a:r>
              <a:rPr lang="en-US" altLang="ko-KR" b="1" dirty="0" smtClean="0"/>
              <a:t> </a:t>
            </a:r>
            <a:r>
              <a:rPr lang="en-US" altLang="ko-KR" b="1" dirty="0" err="1" smtClean="0"/>
              <a:t>Aplikasi</a:t>
            </a:r>
            <a:r>
              <a:rPr lang="en-US" altLang="ko-KR" b="1" dirty="0" smtClean="0"/>
              <a:t> SMEP</a:t>
            </a:r>
            <a:endParaRPr lang="en-US" altLang="ko-KR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7546" y="1635646"/>
            <a:ext cx="4248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Input yang </a:t>
            </a:r>
            <a:r>
              <a:rPr lang="en-US" sz="1400" dirty="0" err="1" smtClean="0">
                <a:solidFill>
                  <a:schemeClr val="bg1"/>
                </a:solidFill>
              </a:rPr>
              <a:t>dientrykan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hanya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satu</a:t>
            </a:r>
            <a:r>
              <a:rPr lang="en-US" sz="1400" dirty="0" smtClean="0">
                <a:solidFill>
                  <a:schemeClr val="bg1"/>
                </a:solidFill>
              </a:rPr>
              <a:t> kali </a:t>
            </a:r>
            <a:r>
              <a:rPr lang="en-US" sz="1400" dirty="0" err="1" smtClean="0">
                <a:solidFill>
                  <a:schemeClr val="bg1"/>
                </a:solidFill>
              </a:rPr>
              <a:t>sudah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dapat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menghasilkan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laporan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pengadaan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Barang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Jasa</a:t>
            </a:r>
            <a:r>
              <a:rPr lang="en-US" sz="1400" dirty="0" smtClean="0">
                <a:solidFill>
                  <a:schemeClr val="bg1"/>
                </a:solidFill>
              </a:rPr>
              <a:t> (4 </a:t>
            </a:r>
            <a:r>
              <a:rPr lang="en-US" sz="1400" dirty="0" err="1" smtClean="0">
                <a:solidFill>
                  <a:schemeClr val="bg1"/>
                </a:solidFill>
              </a:rPr>
              <a:t>jenis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laporan</a:t>
            </a:r>
            <a:r>
              <a:rPr lang="en-US" sz="1400" dirty="0" smtClean="0">
                <a:solidFill>
                  <a:schemeClr val="bg1"/>
                </a:solidFill>
              </a:rPr>
              <a:t>), </a:t>
            </a:r>
            <a:r>
              <a:rPr lang="en-US" sz="1400" dirty="0" err="1" smtClean="0">
                <a:solidFill>
                  <a:schemeClr val="bg1"/>
                </a:solidFill>
              </a:rPr>
              <a:t>juga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telah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dapat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terinterkoneksi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Sistem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Pelaporan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SiRUP</a:t>
            </a:r>
            <a:r>
              <a:rPr lang="en-US" sz="1400" dirty="0" smtClean="0">
                <a:solidFill>
                  <a:schemeClr val="bg1"/>
                </a:solidFill>
              </a:rPr>
              <a:t> LKPP </a:t>
            </a:r>
            <a:r>
              <a:rPr lang="en-US" sz="1400" dirty="0" err="1" smtClean="0">
                <a:solidFill>
                  <a:schemeClr val="bg1"/>
                </a:solidFill>
              </a:rPr>
              <a:t>serta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dapat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menyajikan</a:t>
            </a:r>
            <a:r>
              <a:rPr lang="en-US" sz="1400" dirty="0" smtClean="0">
                <a:solidFill>
                  <a:schemeClr val="bg1"/>
                </a:solidFill>
              </a:rPr>
              <a:t> data </a:t>
            </a:r>
            <a:r>
              <a:rPr lang="en-US" sz="1400" dirty="0" err="1" smtClean="0">
                <a:solidFill>
                  <a:schemeClr val="bg1"/>
                </a:solidFill>
              </a:rPr>
              <a:t>matang</a:t>
            </a:r>
            <a:r>
              <a:rPr lang="en-US" sz="1400" dirty="0" smtClean="0">
                <a:solidFill>
                  <a:schemeClr val="bg1"/>
                </a:solidFill>
              </a:rPr>
              <a:t> yang </a:t>
            </a:r>
            <a:r>
              <a:rPr lang="en-US" sz="1400" dirty="0" err="1" smtClean="0">
                <a:solidFill>
                  <a:schemeClr val="bg1"/>
                </a:solidFill>
              </a:rPr>
              <a:t>siap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dientrykan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dengan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mudah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Sismontep</a:t>
            </a:r>
            <a:r>
              <a:rPr lang="en-US" sz="1400" dirty="0" smtClean="0">
                <a:solidFill>
                  <a:schemeClr val="bg1"/>
                </a:solidFill>
              </a:rPr>
              <a:t> TEPRA (KSP). Hal </a:t>
            </a:r>
            <a:r>
              <a:rPr lang="en-US" sz="1400" dirty="0" err="1" smtClean="0">
                <a:solidFill>
                  <a:schemeClr val="bg1"/>
                </a:solidFill>
              </a:rPr>
              <a:t>ini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membuat</a:t>
            </a:r>
            <a:r>
              <a:rPr lang="en-US" sz="1400" dirty="0" smtClean="0">
                <a:solidFill>
                  <a:schemeClr val="bg1"/>
                </a:solidFill>
              </a:rPr>
              <a:t> proses </a:t>
            </a:r>
            <a:r>
              <a:rPr lang="en-US" sz="1400" dirty="0" err="1" smtClean="0">
                <a:solidFill>
                  <a:schemeClr val="bg1"/>
                </a:solidFill>
              </a:rPr>
              <a:t>pelaporan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pengadaan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barang</a:t>
            </a:r>
            <a:r>
              <a:rPr lang="en-US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</a:rPr>
              <a:t>jasa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menjadi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jauh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lebih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mudah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lebih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sederhana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endParaRPr lang="en-US" altLang="ko-KR" sz="14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4" name="Block Arc 14"/>
          <p:cNvSpPr/>
          <p:nvPr/>
        </p:nvSpPr>
        <p:spPr>
          <a:xfrm rot="16200000">
            <a:off x="3987619" y="3706602"/>
            <a:ext cx="556835" cy="5738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50227" y="3993519"/>
            <a:ext cx="72008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42603" y="4245917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Admin OPD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8207" y="4302530"/>
            <a:ext cx="1235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Aplikasi</a:t>
            </a:r>
            <a:r>
              <a:rPr lang="en-US" sz="1400" b="1" dirty="0" smtClean="0">
                <a:solidFill>
                  <a:schemeClr val="bg1"/>
                </a:solidFill>
              </a:rPr>
              <a:t> SMEP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5" y="1203598"/>
            <a:ext cx="424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Pelaporan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Satu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Pintu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2427683" y="3787110"/>
            <a:ext cx="478527" cy="4232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20449" y="3976530"/>
            <a:ext cx="1238090" cy="1698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20449" y="4154344"/>
            <a:ext cx="1238090" cy="45596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20449" y="3429158"/>
            <a:ext cx="1191228" cy="43781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5943322" y="3787110"/>
            <a:ext cx="328993" cy="32944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5970138" y="4543920"/>
            <a:ext cx="320926" cy="321364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6329211" y="4568229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Sismon</a:t>
            </a:r>
            <a:r>
              <a:rPr lang="en-US" sz="1400" b="1" dirty="0" smtClean="0">
                <a:solidFill>
                  <a:schemeClr val="bg1"/>
                </a:solidFill>
              </a:rPr>
              <a:t> TEPRA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1696" y="3787110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SiRUP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febim\Downloads\icons8-docket-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22" y="3143145"/>
            <a:ext cx="370493" cy="37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43099" y="3097558"/>
            <a:ext cx="2405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Laporan</a:t>
            </a:r>
            <a:r>
              <a:rPr lang="en-US" sz="1200" b="1" dirty="0" smtClean="0">
                <a:solidFill>
                  <a:schemeClr val="bg1"/>
                </a:solidFill>
              </a:rPr>
              <a:t> : RPD, PPD, HPD, TEPRA, </a:t>
            </a:r>
            <a:r>
              <a:rPr lang="en-US" sz="1200" b="1" dirty="0" err="1" smtClean="0">
                <a:solidFill>
                  <a:schemeClr val="bg1"/>
                </a:solidFill>
              </a:rPr>
              <a:t>Berita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Acara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Serah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Terima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6016" y="1201851"/>
            <a:ext cx="401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</a:rPr>
              <a:t>Pengembangan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lebih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mudah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6015" y="1601961"/>
            <a:ext cx="3852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Mengikuti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keuntungan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aplikasi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berbasis</a:t>
            </a:r>
            <a:r>
              <a:rPr lang="en-US" sz="1400" dirty="0" smtClean="0">
                <a:solidFill>
                  <a:schemeClr val="bg1"/>
                </a:solidFill>
              </a:rPr>
              <a:t> web </a:t>
            </a:r>
            <a:r>
              <a:rPr lang="en-US" sz="1400" dirty="0" err="1" smtClean="0">
                <a:solidFill>
                  <a:schemeClr val="bg1"/>
                </a:solidFill>
              </a:rPr>
              <a:t>sehingga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jika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pengembangan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atau</a:t>
            </a:r>
            <a:r>
              <a:rPr lang="en-US" sz="1400" dirty="0" smtClean="0">
                <a:solidFill>
                  <a:schemeClr val="bg1"/>
                </a:solidFill>
              </a:rPr>
              <a:t> update </a:t>
            </a:r>
            <a:r>
              <a:rPr lang="en-US" sz="1400" dirty="0" err="1" smtClean="0">
                <a:solidFill>
                  <a:schemeClr val="bg1"/>
                </a:solidFill>
              </a:rPr>
              <a:t>aplikasi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maka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cukup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dilakukan</a:t>
            </a:r>
            <a:r>
              <a:rPr lang="en-US" sz="1400" dirty="0" smtClean="0">
                <a:solidFill>
                  <a:schemeClr val="bg1"/>
                </a:solidFill>
              </a:rPr>
              <a:t> di server SMEP </a:t>
            </a:r>
            <a:r>
              <a:rPr lang="en-US" sz="1400" dirty="0" err="1" smtClean="0">
                <a:solidFill>
                  <a:schemeClr val="bg1"/>
                </a:solidFill>
              </a:rPr>
              <a:t>saja</a:t>
            </a:r>
            <a:r>
              <a:rPr lang="en-US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Tidak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perlu</a:t>
            </a:r>
            <a:r>
              <a:rPr lang="en-US" sz="1400" dirty="0" smtClean="0">
                <a:solidFill>
                  <a:schemeClr val="bg1"/>
                </a:solidFill>
              </a:rPr>
              <a:t> install </a:t>
            </a:r>
            <a:r>
              <a:rPr lang="en-US" sz="1400" dirty="0" err="1" smtClean="0">
                <a:solidFill>
                  <a:schemeClr val="bg1"/>
                </a:solidFill>
              </a:rPr>
              <a:t>ulang</a:t>
            </a:r>
            <a:r>
              <a:rPr lang="en-US" sz="1400" dirty="0" smtClean="0">
                <a:solidFill>
                  <a:schemeClr val="bg1"/>
                </a:solidFill>
              </a:rPr>
              <a:t> / update </a:t>
            </a:r>
            <a:r>
              <a:rPr lang="en-US" sz="1400" dirty="0" err="1" smtClean="0">
                <a:solidFill>
                  <a:schemeClr val="bg1"/>
                </a:solidFill>
              </a:rPr>
              <a:t>aplikasi</a:t>
            </a:r>
            <a:r>
              <a:rPr lang="en-US" sz="1400" dirty="0" smtClean="0">
                <a:solidFill>
                  <a:schemeClr val="bg1"/>
                </a:solidFill>
              </a:rPr>
              <a:t> di </a:t>
            </a:r>
            <a:r>
              <a:rPr lang="en-US" sz="1400" dirty="0" err="1" smtClean="0">
                <a:solidFill>
                  <a:schemeClr val="bg1"/>
                </a:solidFill>
              </a:rPr>
              <a:t>masing-masing</a:t>
            </a:r>
            <a:r>
              <a:rPr lang="en-US" sz="1400" dirty="0" smtClean="0">
                <a:solidFill>
                  <a:schemeClr val="bg1"/>
                </a:solidFill>
              </a:rPr>
              <a:t> laptop/PC operator</a:t>
            </a:r>
          </a:p>
        </p:txBody>
      </p:sp>
    </p:spTree>
    <p:extLst>
      <p:ext uri="{BB962C8B-B14F-4D97-AF65-F5344CB8AC3E}">
        <p14:creationId xmlns:p14="http://schemas.microsoft.com/office/powerpoint/2010/main" val="23039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41" grpId="0"/>
      <p:bldP spid="42" grpId="0"/>
      <p:bldP spid="44" grpId="0"/>
      <p:bldP spid="15" grpId="0" animBg="1"/>
      <p:bldP spid="27" grpId="0" animBg="1"/>
      <p:bldP spid="28" grpId="0" animBg="1"/>
      <p:bldP spid="29" grpId="0"/>
      <p:bldP spid="30" grpId="0"/>
      <p:bldP spid="13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419388" y="147617"/>
            <a:ext cx="3720564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 err="1" smtClean="0">
                <a:solidFill>
                  <a:srgbClr val="008080"/>
                </a:solidFill>
                <a:latin typeface="+mj-lt"/>
                <a:cs typeface="Arial" pitchFamily="34" charset="0"/>
              </a:rPr>
              <a:t>Beberapa</a:t>
            </a:r>
            <a:r>
              <a:rPr lang="en-US" altLang="ko-KR" sz="1600" b="1" dirty="0" smtClean="0">
                <a:solidFill>
                  <a:srgbClr val="00808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008080"/>
                </a:solidFill>
                <a:latin typeface="+mj-lt"/>
                <a:cs typeface="Arial" pitchFamily="34" charset="0"/>
              </a:rPr>
              <a:t>modul</a:t>
            </a:r>
            <a:r>
              <a:rPr lang="en-US" altLang="ko-KR" sz="1600" b="1" dirty="0" smtClean="0">
                <a:solidFill>
                  <a:srgbClr val="00808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008080"/>
                </a:solidFill>
                <a:latin typeface="+mj-lt"/>
                <a:cs typeface="Arial" pitchFamily="34" charset="0"/>
              </a:rPr>
              <a:t>laporan</a:t>
            </a:r>
            <a:r>
              <a:rPr lang="en-US" altLang="ko-KR" sz="1600" b="1" dirty="0" smtClean="0">
                <a:solidFill>
                  <a:srgbClr val="00808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008080"/>
                </a:solidFill>
                <a:latin typeface="+mj-lt"/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rgbClr val="00808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rgbClr val="008080"/>
                </a:solidFill>
                <a:latin typeface="+mj-lt"/>
                <a:cs typeface="Arial" pitchFamily="34" charset="0"/>
              </a:rPr>
              <a:t>Aplikasi</a:t>
            </a:r>
            <a:r>
              <a:rPr lang="en-US" altLang="ko-KR" sz="1600" b="1" dirty="0" smtClean="0">
                <a:solidFill>
                  <a:srgbClr val="008080"/>
                </a:solidFill>
                <a:latin typeface="+mj-lt"/>
                <a:cs typeface="Arial" pitchFamily="34" charset="0"/>
              </a:rPr>
              <a:t> SMEP</a:t>
            </a:r>
            <a:endParaRPr lang="ko-KR" altLang="en-US" sz="1600" b="1" dirty="0">
              <a:solidFill>
                <a:srgbClr val="0080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89" y="723681"/>
            <a:ext cx="225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Rencana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Pembangunan Daerah (RPD)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Barang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Konstruksi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Konsultansi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Lainnya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6379122" y="539473"/>
            <a:ext cx="2520280" cy="800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Menjawab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kebutuhan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seluruh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laporan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dalam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400" b="1" i="1" dirty="0" err="1" smtClean="0">
                <a:solidFill>
                  <a:srgbClr val="008080"/>
                </a:solidFill>
                <a:cs typeface="Arial" pitchFamily="34" charset="0"/>
              </a:rPr>
              <a:t>satu</a:t>
            </a:r>
            <a:r>
              <a:rPr lang="en-US" altLang="ko-KR" sz="1400" b="1" i="1" dirty="0" smtClean="0">
                <a:solidFill>
                  <a:srgbClr val="008080"/>
                </a:solidFill>
                <a:cs typeface="Arial" pitchFamily="34" charset="0"/>
              </a:rPr>
              <a:t> kali entry</a:t>
            </a:r>
            <a:endParaRPr lang="ko-KR" altLang="en-US" sz="1400" b="1" i="1" dirty="0">
              <a:solidFill>
                <a:srgbClr val="008080"/>
              </a:solidFill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24328" y="1611381"/>
            <a:ext cx="1712290" cy="1048024"/>
            <a:chOff x="803640" y="3362835"/>
            <a:chExt cx="2059657" cy="104802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Format yang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diberikan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disesuaikan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kebutuhan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Pelaporan</a:t>
              </a:r>
              <a:endParaRPr lang="ko-KR" altLang="en-US" sz="1200" dirty="0">
                <a:solidFill>
                  <a:srgbClr val="008080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rgbClr val="008080"/>
                  </a:solidFill>
                  <a:cs typeface="Arial" pitchFamily="34" charset="0"/>
                </a:rPr>
                <a:t>Hasil</a:t>
              </a:r>
              <a:r>
                <a:rPr lang="en-US" altLang="ko-KR" sz="1400" b="1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rgbClr val="008080"/>
                  </a:solidFill>
                  <a:cs typeface="Arial" pitchFamily="34" charset="0"/>
                </a:rPr>
                <a:t>Laporan</a:t>
              </a:r>
              <a:endParaRPr lang="ko-KR" altLang="en-US" sz="1400" b="1" dirty="0">
                <a:solidFill>
                  <a:srgbClr val="00808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71506" y="3580600"/>
            <a:ext cx="1984869" cy="1232690"/>
            <a:chOff x="803640" y="3362835"/>
            <a:chExt cx="2059657" cy="1232690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Hasil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data yang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diberikan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sudah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disesuaikan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by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sistem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sesuai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hasil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entry-an Admin OPD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matematika</a:t>
              </a:r>
              <a:r>
                <a:rPr lang="en-US" altLang="ko-KR" sz="1200" dirty="0" smtClean="0">
                  <a:solidFill>
                    <a:srgbClr val="008080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rgbClr val="008080"/>
                  </a:solidFill>
                  <a:cs typeface="Arial" pitchFamily="34" charset="0"/>
                </a:rPr>
                <a:t>aplikasi</a:t>
              </a:r>
              <a:endParaRPr lang="ko-KR" altLang="en-US" sz="1200" dirty="0">
                <a:solidFill>
                  <a:srgbClr val="00808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rgbClr val="008080"/>
                  </a:solidFill>
                  <a:cs typeface="Arial" pitchFamily="34" charset="0"/>
                </a:rPr>
                <a:t>Hasil</a:t>
              </a:r>
              <a:r>
                <a:rPr lang="en-US" altLang="ko-KR" sz="1400" b="1" dirty="0" smtClean="0">
                  <a:solidFill>
                    <a:srgbClr val="008080"/>
                  </a:solidFill>
                  <a:cs typeface="Arial" pitchFamily="34" charset="0"/>
                </a:rPr>
                <a:t> Data</a:t>
              </a:r>
              <a:endParaRPr lang="ko-KR" altLang="en-US" sz="1400" b="1" dirty="0">
                <a:solidFill>
                  <a:srgbClr val="008080"/>
                </a:solidFill>
                <a:cs typeface="Arial" pitchFamily="34" charset="0"/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r="26357"/>
          <a:stretch>
            <a:fillRect/>
          </a:stretch>
        </p:blipFill>
        <p:spPr>
          <a:xfrm>
            <a:off x="3330693" y="699542"/>
            <a:ext cx="2520000" cy="2520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r="10558"/>
          <a:stretch>
            <a:fillRect/>
          </a:stretch>
        </p:blipFill>
        <p:spPr>
          <a:xfrm>
            <a:off x="5852242" y="1554571"/>
            <a:ext cx="1664971" cy="1664971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6590"/>
          <a:stretch>
            <a:fillRect/>
          </a:stretch>
        </p:blipFill>
        <p:spPr>
          <a:xfrm>
            <a:off x="4185722" y="3219822"/>
            <a:ext cx="1664971" cy="1664971"/>
          </a:xfrm>
        </p:spPr>
      </p:pic>
      <p:sp>
        <p:nvSpPr>
          <p:cNvPr id="19" name="TextBox 18"/>
          <p:cNvSpPr txBox="1"/>
          <p:nvPr/>
        </p:nvSpPr>
        <p:spPr>
          <a:xfrm>
            <a:off x="419388" y="1947817"/>
            <a:ext cx="225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Progres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Pembangunan Daerah (PPD)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Barang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Konstruksi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Konsultansi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Lainnya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389" y="3148146"/>
            <a:ext cx="225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Hasil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Pembangunan Daerah (HPD)</a:t>
            </a: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Barang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Konstruksi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Konsultansi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8080"/>
                </a:solidFill>
                <a:cs typeface="Arial" pitchFamily="34" charset="0"/>
              </a:rPr>
              <a:t>Lainnya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389" y="4370137"/>
            <a:ext cx="225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Laporan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TEPRA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387" y="4671015"/>
            <a:ext cx="225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Berita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Acara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Serah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Terima</a:t>
            </a:r>
            <a:endParaRPr lang="en-US" altLang="ko-KR" sz="1200" dirty="0" smtClean="0">
              <a:solidFill>
                <a:srgbClr val="00808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Alur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accent4">
                    <a:lumMod val="75000"/>
                  </a:schemeClr>
                </a:solidFill>
              </a:rPr>
              <a:t>Aplikasi</a:t>
            </a:r>
            <a:r>
              <a:rPr lang="en-US" altLang="ko-KR" dirty="0" smtClean="0">
                <a:solidFill>
                  <a:schemeClr val="accent4">
                    <a:lumMod val="75000"/>
                  </a:schemeClr>
                </a:solidFill>
              </a:rPr>
              <a:t> SMEP</a:t>
            </a:r>
            <a:endParaRPr lang="ko-KR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Darimana</a:t>
            </a:r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Bagaimana</a:t>
            </a:r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pengolahan</a:t>
            </a:r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 data </a:t>
            </a:r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pada</a:t>
            </a:r>
            <a:r>
              <a:rPr lang="en-US" altLang="ko-KR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</a:rPr>
              <a:t>sistem</a:t>
            </a:r>
            <a:endParaRPr lang="en-US" altLang="ko-K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68451" y="1268791"/>
            <a:ext cx="5607098" cy="3194490"/>
            <a:chOff x="2133254" y="1345849"/>
            <a:chExt cx="4297306" cy="2448272"/>
          </a:xfrm>
        </p:grpSpPr>
        <p:sp>
          <p:nvSpPr>
            <p:cNvPr id="5" name="Block Arc 4"/>
            <p:cNvSpPr/>
            <p:nvPr/>
          </p:nvSpPr>
          <p:spPr>
            <a:xfrm rot="10800000">
              <a:off x="3982288" y="1345849"/>
              <a:ext cx="2448272" cy="2448272"/>
            </a:xfrm>
            <a:prstGeom prst="blockArc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>
              <a:off x="2133254" y="1345849"/>
              <a:ext cx="2448272" cy="2448272"/>
            </a:xfrm>
            <a:prstGeom prst="blockArc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>
              <a:off x="3982288" y="1345849"/>
              <a:ext cx="2448272" cy="2448272"/>
            </a:xfrm>
            <a:prstGeom prst="blockArc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10800000">
              <a:off x="2133254" y="1345849"/>
              <a:ext cx="2448272" cy="2448272"/>
            </a:xfrm>
            <a:prstGeom prst="blockArc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/>
            <p:cNvSpPr/>
            <p:nvPr/>
          </p:nvSpPr>
          <p:spPr>
            <a:xfrm rot="18900000">
              <a:off x="2214517" y="2350180"/>
              <a:ext cx="428366" cy="434230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ight Triangle 9"/>
            <p:cNvSpPr/>
            <p:nvPr/>
          </p:nvSpPr>
          <p:spPr>
            <a:xfrm rot="8100000">
              <a:off x="4062370" y="2354944"/>
              <a:ext cx="428366" cy="434230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ight Triangle 10"/>
            <p:cNvSpPr/>
            <p:nvPr/>
          </p:nvSpPr>
          <p:spPr>
            <a:xfrm rot="18900000">
              <a:off x="5911404" y="2350179"/>
              <a:ext cx="428366" cy="43423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18946" y="247692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000" y="277450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4812" y="253168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0531" y="32573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79660" y="1414982"/>
            <a:ext cx="1793106" cy="580704"/>
            <a:chOff x="2113657" y="4283314"/>
            <a:chExt cx="3647460" cy="580704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587019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SIPD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SIMDA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Data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6123" y="1414982"/>
            <a:ext cx="1793106" cy="673514"/>
            <a:chOff x="2113657" y="4283314"/>
            <a:chExt cx="3647460" cy="673514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Proses entry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cetak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laporan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Admin OPD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90862" y="3651870"/>
            <a:ext cx="1793106" cy="673514"/>
            <a:chOff x="2113657" y="4283314"/>
            <a:chExt cx="3647460" cy="673514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entry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SMEP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6123" y="3631913"/>
            <a:ext cx="1793106" cy="673514"/>
            <a:chOff x="2113657" y="4283314"/>
            <a:chExt cx="3647460" cy="673514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SiRUP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TEPRA LKPP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Terpusat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505" y="2378373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Data yang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diterima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diolah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by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SMEP </a:t>
            </a:r>
            <a:endParaRPr lang="ko-KR" altLang="en-US" sz="1100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2320" y="2283718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Data yang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diolah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dikirim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Aplikasi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SiRUP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 err="1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altLang="ko-KR" sz="11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Tim TEPRA</a:t>
            </a:r>
            <a:endParaRPr lang="ko-KR" altLang="en-US" sz="1100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4985" y="987574"/>
            <a:ext cx="1926735" cy="678692"/>
            <a:chOff x="803640" y="3362835"/>
            <a:chExt cx="2059657" cy="678692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data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diambil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SIPD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SIMDA</a:t>
              </a:r>
              <a:endParaRPr lang="ko-KR" altLang="en-US" sz="12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Sumber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Data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9183" y="4012648"/>
            <a:ext cx="2158561" cy="863358"/>
            <a:chOff x="803640" y="3362835"/>
            <a:chExt cx="2059657" cy="863358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SMEP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mempersiapkan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bahan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dientry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Admin OPD</a:t>
              </a:r>
              <a:endParaRPr lang="ko-KR" altLang="en-US" sz="12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Sistematika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09761" y="987574"/>
            <a:ext cx="1926735" cy="678692"/>
            <a:chOff x="803640" y="3362835"/>
            <a:chExt cx="2059657" cy="678692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Admin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melakukan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entry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cetak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laporan</a:t>
              </a:r>
              <a:endParaRPr lang="ko-KR" altLang="en-US" sz="12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Entry data </a:t>
              </a:r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oleh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admin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71644" y="3867894"/>
            <a:ext cx="2472358" cy="1232690"/>
            <a:chOff x="683902" y="3362835"/>
            <a:chExt cx="2179396" cy="1232690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dikirim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ke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milik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LKPP agar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pengadaan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masing-masing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OPD 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pelaporan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altLang="ko-KR" sz="1200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Presiden</a:t>
              </a:r>
              <a:endParaRPr lang="ko-KR" altLang="en-US" sz="12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902" y="3362835"/>
              <a:ext cx="2179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Aplikasi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Terpusat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milik</a:t>
              </a:r>
              <a:r>
                <a:rPr lang="en-US" altLang="ko-KR" sz="1200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LKPP</a:t>
              </a:r>
              <a:endParaRPr lang="ko-KR" altLang="en-US" sz="1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Rectangle 18"/>
          <p:cNvSpPr/>
          <p:nvPr/>
        </p:nvSpPr>
        <p:spPr>
          <a:xfrm>
            <a:off x="6804248" y="2211710"/>
            <a:ext cx="337436" cy="29950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6671642" y="3579862"/>
            <a:ext cx="276622" cy="27699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Block Arc 14"/>
          <p:cNvSpPr/>
          <p:nvPr/>
        </p:nvSpPr>
        <p:spPr>
          <a:xfrm rot="16200000">
            <a:off x="4398396" y="3116582"/>
            <a:ext cx="333235" cy="34848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" name="Picture 2" descr="C:\Users\febim\Downloads\icons8-database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12" y="2058375"/>
            <a:ext cx="473934" cy="4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err="1" smtClean="0">
                <a:solidFill>
                  <a:srgbClr val="009999"/>
                </a:solidFill>
              </a:rPr>
              <a:t>Sarana</a:t>
            </a:r>
            <a:r>
              <a:rPr lang="en-US" altLang="ko-KR" b="1" dirty="0" smtClean="0">
                <a:solidFill>
                  <a:srgbClr val="009999"/>
                </a:solidFill>
              </a:rPr>
              <a:t> </a:t>
            </a:r>
            <a:r>
              <a:rPr lang="en-US" altLang="ko-KR" b="1" dirty="0" err="1" smtClean="0">
                <a:solidFill>
                  <a:srgbClr val="009999"/>
                </a:solidFill>
              </a:rPr>
              <a:t>dan</a:t>
            </a:r>
            <a:r>
              <a:rPr lang="en-US" altLang="ko-KR" b="1" dirty="0" smtClean="0">
                <a:solidFill>
                  <a:srgbClr val="009999"/>
                </a:solidFill>
              </a:rPr>
              <a:t> </a:t>
            </a:r>
            <a:r>
              <a:rPr lang="en-US" altLang="ko-KR" b="1" dirty="0" err="1" smtClean="0">
                <a:solidFill>
                  <a:srgbClr val="009999"/>
                </a:solidFill>
              </a:rPr>
              <a:t>Prasarana</a:t>
            </a:r>
            <a:endParaRPr lang="ko-KR" altLang="en-US" b="1" dirty="0">
              <a:solidFill>
                <a:srgbClr val="0099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55526"/>
            <a:ext cx="9144000" cy="288032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ko-KR" dirty="0" err="1" smtClean="0">
                <a:solidFill>
                  <a:srgbClr val="009999"/>
                </a:solidFill>
              </a:rPr>
              <a:t>Kebutuhan</a:t>
            </a:r>
            <a:r>
              <a:rPr lang="en-US" altLang="ko-KR" dirty="0" smtClean="0">
                <a:solidFill>
                  <a:srgbClr val="009999"/>
                </a:solidFill>
              </a:rPr>
              <a:t> </a:t>
            </a:r>
            <a:r>
              <a:rPr lang="en-US" altLang="ko-KR" dirty="0" err="1" smtClean="0">
                <a:solidFill>
                  <a:srgbClr val="009999"/>
                </a:solidFill>
              </a:rPr>
              <a:t>Sarana</a:t>
            </a:r>
            <a:r>
              <a:rPr lang="en-US" altLang="ko-KR" dirty="0" smtClean="0">
                <a:solidFill>
                  <a:srgbClr val="009999"/>
                </a:solidFill>
              </a:rPr>
              <a:t> </a:t>
            </a:r>
            <a:r>
              <a:rPr lang="en-US" altLang="ko-KR" dirty="0" err="1" smtClean="0">
                <a:solidFill>
                  <a:srgbClr val="009999"/>
                </a:solidFill>
              </a:rPr>
              <a:t>dan</a:t>
            </a:r>
            <a:r>
              <a:rPr lang="en-US" altLang="ko-KR" dirty="0" smtClean="0">
                <a:solidFill>
                  <a:srgbClr val="009999"/>
                </a:solidFill>
              </a:rPr>
              <a:t> </a:t>
            </a:r>
            <a:r>
              <a:rPr lang="en-US" altLang="ko-KR" dirty="0" err="1" smtClean="0">
                <a:solidFill>
                  <a:srgbClr val="009999"/>
                </a:solidFill>
              </a:rPr>
              <a:t>Prasarana</a:t>
            </a:r>
            <a:r>
              <a:rPr lang="en-US" altLang="ko-KR" dirty="0" smtClean="0">
                <a:solidFill>
                  <a:srgbClr val="009999"/>
                </a:solidFill>
              </a:rPr>
              <a:t> SMEP</a:t>
            </a:r>
            <a:endParaRPr lang="en-US" altLang="ko-KR" dirty="0">
              <a:solidFill>
                <a:srgbClr val="00999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14476" y="2651260"/>
            <a:ext cx="2304256" cy="2304256"/>
            <a:chOff x="1231556" y="109311"/>
            <a:chExt cx="3168000" cy="3168000"/>
          </a:xfrm>
        </p:grpSpPr>
        <p:sp>
          <p:nvSpPr>
            <p:cNvPr id="5" name="Oval 4"/>
            <p:cNvSpPr/>
            <p:nvPr/>
          </p:nvSpPr>
          <p:spPr>
            <a:xfrm>
              <a:off x="1231556" y="109311"/>
              <a:ext cx="3168000" cy="3168000"/>
            </a:xfrm>
            <a:prstGeom prst="ellipse">
              <a:avLst/>
            </a:prstGeom>
            <a:solidFill>
              <a:srgbClr val="00CC99">
                <a:alpha val="4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1381098" y="477889"/>
              <a:ext cx="2987268" cy="2726609"/>
            </a:xfrm>
            <a:custGeom>
              <a:avLst/>
              <a:gdLst/>
              <a:ahLst/>
              <a:cxnLst/>
              <a:rect l="l" t="t" r="r" b="b"/>
              <a:pathLst>
                <a:path w="2987268" h="2726609">
                  <a:moveTo>
                    <a:pt x="972309" y="1310667"/>
                  </a:moveTo>
                  <a:lnTo>
                    <a:pt x="981420" y="1318105"/>
                  </a:lnTo>
                  <a:cubicBezTo>
                    <a:pt x="981704" y="1321341"/>
                    <a:pt x="979043" y="1330083"/>
                    <a:pt x="974012" y="1330083"/>
                  </a:cubicBezTo>
                  <a:cubicBezTo>
                    <a:pt x="968980" y="1330083"/>
                    <a:pt x="963482" y="1321341"/>
                    <a:pt x="963199" y="1318105"/>
                  </a:cubicBezTo>
                  <a:cubicBezTo>
                    <a:pt x="962915" y="1314869"/>
                    <a:pt x="967278" y="1310667"/>
                    <a:pt x="972309" y="1310667"/>
                  </a:cubicBezTo>
                  <a:close/>
                  <a:moveTo>
                    <a:pt x="1060350" y="1191962"/>
                  </a:moveTo>
                  <a:cubicBezTo>
                    <a:pt x="1066367" y="1191962"/>
                    <a:pt x="1070905" y="1196987"/>
                    <a:pt x="1071245" y="1200857"/>
                  </a:cubicBezTo>
                  <a:cubicBezTo>
                    <a:pt x="1071584" y="1204726"/>
                    <a:pt x="1068403" y="1215181"/>
                    <a:pt x="1062386" y="1215181"/>
                  </a:cubicBezTo>
                  <a:cubicBezTo>
                    <a:pt x="1056369" y="1215181"/>
                    <a:pt x="1049795" y="1204726"/>
                    <a:pt x="1049455" y="1200857"/>
                  </a:cubicBezTo>
                  <a:cubicBezTo>
                    <a:pt x="1049116" y="1196987"/>
                    <a:pt x="1054333" y="1191962"/>
                    <a:pt x="1060350" y="1191962"/>
                  </a:cubicBezTo>
                  <a:close/>
                  <a:moveTo>
                    <a:pt x="835663" y="1184438"/>
                  </a:moveTo>
                  <a:cubicBezTo>
                    <a:pt x="847697" y="1184438"/>
                    <a:pt x="856773" y="1194488"/>
                    <a:pt x="857452" y="1202228"/>
                  </a:cubicBezTo>
                  <a:cubicBezTo>
                    <a:pt x="858131" y="1209967"/>
                    <a:pt x="851768" y="1230876"/>
                    <a:pt x="839735" y="1230876"/>
                  </a:cubicBezTo>
                  <a:cubicBezTo>
                    <a:pt x="827701" y="1230876"/>
                    <a:pt x="814553" y="1209967"/>
                    <a:pt x="813874" y="1202228"/>
                  </a:cubicBezTo>
                  <a:cubicBezTo>
                    <a:pt x="813195" y="1194488"/>
                    <a:pt x="823629" y="1184438"/>
                    <a:pt x="835663" y="1184438"/>
                  </a:cubicBezTo>
                  <a:close/>
                  <a:moveTo>
                    <a:pt x="985785" y="1172342"/>
                  </a:moveTo>
                  <a:lnTo>
                    <a:pt x="1000715" y="1188629"/>
                  </a:lnTo>
                  <a:lnTo>
                    <a:pt x="1000715" y="1211703"/>
                  </a:lnTo>
                  <a:lnTo>
                    <a:pt x="946425" y="1210346"/>
                  </a:lnTo>
                  <a:cubicBezTo>
                    <a:pt x="889874" y="1205369"/>
                    <a:pt x="905255" y="1188177"/>
                    <a:pt x="923352" y="1175057"/>
                  </a:cubicBezTo>
                  <a:cubicBezTo>
                    <a:pt x="940996" y="1175962"/>
                    <a:pt x="968141" y="1171437"/>
                    <a:pt x="985785" y="1172342"/>
                  </a:cubicBezTo>
                  <a:close/>
                  <a:moveTo>
                    <a:pt x="741346" y="1100475"/>
                  </a:moveTo>
                  <a:cubicBezTo>
                    <a:pt x="749205" y="1097612"/>
                    <a:pt x="762564" y="1105663"/>
                    <a:pt x="765918" y="1118177"/>
                  </a:cubicBezTo>
                  <a:cubicBezTo>
                    <a:pt x="769271" y="1130692"/>
                    <a:pt x="761349" y="1142931"/>
                    <a:pt x="753489" y="1145794"/>
                  </a:cubicBezTo>
                  <a:cubicBezTo>
                    <a:pt x="745629" y="1148657"/>
                    <a:pt x="722113" y="1147866"/>
                    <a:pt x="718760" y="1135351"/>
                  </a:cubicBezTo>
                  <a:cubicBezTo>
                    <a:pt x="715407" y="1122837"/>
                    <a:pt x="733486" y="1103337"/>
                    <a:pt x="741346" y="1100475"/>
                  </a:cubicBezTo>
                  <a:close/>
                  <a:moveTo>
                    <a:pt x="815027" y="1099729"/>
                  </a:moveTo>
                  <a:cubicBezTo>
                    <a:pt x="823991" y="1099956"/>
                    <a:pt x="833774" y="1100634"/>
                    <a:pt x="841917" y="1100408"/>
                  </a:cubicBezTo>
                  <a:lnTo>
                    <a:pt x="893493" y="1127553"/>
                  </a:lnTo>
                  <a:cubicBezTo>
                    <a:pt x="898017" y="1141125"/>
                    <a:pt x="901184" y="1154698"/>
                    <a:pt x="897565" y="1168270"/>
                  </a:cubicBezTo>
                  <a:cubicBezTo>
                    <a:pt x="895755" y="1166008"/>
                    <a:pt x="854585" y="1174603"/>
                    <a:pt x="852776" y="1172342"/>
                  </a:cubicBezTo>
                  <a:lnTo>
                    <a:pt x="806629" y="1142482"/>
                  </a:lnTo>
                  <a:lnTo>
                    <a:pt x="783556" y="1124839"/>
                  </a:lnTo>
                  <a:cubicBezTo>
                    <a:pt x="786723" y="1117147"/>
                    <a:pt x="783330" y="1105837"/>
                    <a:pt x="793057" y="1101765"/>
                  </a:cubicBezTo>
                  <a:cubicBezTo>
                    <a:pt x="797920" y="1099729"/>
                    <a:pt x="806064" y="1099503"/>
                    <a:pt x="815027" y="1099729"/>
                  </a:cubicBezTo>
                  <a:close/>
                  <a:moveTo>
                    <a:pt x="2063793" y="774242"/>
                  </a:moveTo>
                  <a:cubicBezTo>
                    <a:pt x="2096671" y="775018"/>
                    <a:pt x="2127367" y="790476"/>
                    <a:pt x="2151713" y="794426"/>
                  </a:cubicBezTo>
                  <a:cubicBezTo>
                    <a:pt x="2183706" y="803176"/>
                    <a:pt x="2195064" y="851609"/>
                    <a:pt x="2193723" y="888932"/>
                  </a:cubicBezTo>
                  <a:cubicBezTo>
                    <a:pt x="2216377" y="892672"/>
                    <a:pt x="2243793" y="894826"/>
                    <a:pt x="2266448" y="923965"/>
                  </a:cubicBezTo>
                  <a:cubicBezTo>
                    <a:pt x="2288357" y="928173"/>
                    <a:pt x="2310365" y="915019"/>
                    <a:pt x="2320419" y="912595"/>
                  </a:cubicBezTo>
                  <a:cubicBezTo>
                    <a:pt x="2325445" y="911383"/>
                    <a:pt x="2325372" y="911709"/>
                    <a:pt x="2326768" y="909420"/>
                  </a:cubicBezTo>
                  <a:cubicBezTo>
                    <a:pt x="2347964" y="903310"/>
                    <a:pt x="2353280" y="900055"/>
                    <a:pt x="2365050" y="887307"/>
                  </a:cubicBezTo>
                  <a:cubicBezTo>
                    <a:pt x="2395407" y="885584"/>
                    <a:pt x="2392430" y="910847"/>
                    <a:pt x="2405326" y="924998"/>
                  </a:cubicBezTo>
                  <a:cubicBezTo>
                    <a:pt x="2437344" y="929416"/>
                    <a:pt x="2450314" y="914784"/>
                    <a:pt x="2501381" y="938251"/>
                  </a:cubicBezTo>
                  <a:lnTo>
                    <a:pt x="2553765" y="999901"/>
                  </a:lnTo>
                  <a:cubicBezTo>
                    <a:pt x="2575723" y="1038485"/>
                    <a:pt x="2610314" y="1140324"/>
                    <a:pt x="2650595" y="1185625"/>
                  </a:cubicBezTo>
                  <a:cubicBezTo>
                    <a:pt x="2663891" y="1215053"/>
                    <a:pt x="2691172" y="1239006"/>
                    <a:pt x="2692274" y="1278063"/>
                  </a:cubicBezTo>
                  <a:cubicBezTo>
                    <a:pt x="2714977" y="1335947"/>
                    <a:pt x="2729743" y="1344622"/>
                    <a:pt x="2773083" y="1381870"/>
                  </a:cubicBezTo>
                  <a:cubicBezTo>
                    <a:pt x="2809519" y="1376210"/>
                    <a:pt x="2844367" y="1362612"/>
                    <a:pt x="2877629" y="1374414"/>
                  </a:cubicBezTo>
                  <a:cubicBezTo>
                    <a:pt x="2903519" y="1387383"/>
                    <a:pt x="2850040" y="1420989"/>
                    <a:pt x="2856882" y="1457770"/>
                  </a:cubicBezTo>
                  <a:cubicBezTo>
                    <a:pt x="2844023" y="1507361"/>
                    <a:pt x="2772431" y="1561713"/>
                    <a:pt x="2729412" y="1608129"/>
                  </a:cubicBezTo>
                  <a:lnTo>
                    <a:pt x="2668055" y="1679303"/>
                  </a:lnTo>
                  <a:cubicBezTo>
                    <a:pt x="2680052" y="1718415"/>
                    <a:pt x="2672461" y="1758095"/>
                    <a:pt x="2669643" y="1787246"/>
                  </a:cubicBezTo>
                  <a:cubicBezTo>
                    <a:pt x="2671587" y="1819572"/>
                    <a:pt x="2674111" y="1819608"/>
                    <a:pt x="2682897" y="1863735"/>
                  </a:cubicBezTo>
                  <a:cubicBezTo>
                    <a:pt x="2700888" y="1908711"/>
                    <a:pt x="2682379" y="1959318"/>
                    <a:pt x="2661706" y="1985669"/>
                  </a:cubicBezTo>
                  <a:cubicBezTo>
                    <a:pt x="2642621" y="2010433"/>
                    <a:pt x="2631306" y="1998024"/>
                    <a:pt x="2608068" y="2029783"/>
                  </a:cubicBezTo>
                  <a:cubicBezTo>
                    <a:pt x="2605927" y="2065370"/>
                    <a:pt x="2591087" y="2100958"/>
                    <a:pt x="2590533" y="2152418"/>
                  </a:cubicBezTo>
                  <a:cubicBezTo>
                    <a:pt x="2580553" y="2229449"/>
                    <a:pt x="2535651" y="2241398"/>
                    <a:pt x="2500273" y="2286681"/>
                  </a:cubicBezTo>
                  <a:lnTo>
                    <a:pt x="2469632" y="2338069"/>
                  </a:lnTo>
                  <a:cubicBezTo>
                    <a:pt x="2451728" y="2351519"/>
                    <a:pt x="2427475" y="2349094"/>
                    <a:pt x="2409571" y="2362544"/>
                  </a:cubicBezTo>
                  <a:cubicBezTo>
                    <a:pt x="2353545" y="2400641"/>
                    <a:pt x="2321329" y="2392704"/>
                    <a:pt x="2289114" y="2356194"/>
                  </a:cubicBezTo>
                  <a:lnTo>
                    <a:pt x="2233925" y="2199117"/>
                  </a:lnTo>
                  <a:lnTo>
                    <a:pt x="2154334" y="1951743"/>
                  </a:lnTo>
                  <a:lnTo>
                    <a:pt x="2171204" y="1885663"/>
                  </a:lnTo>
                  <a:cubicBezTo>
                    <a:pt x="2179732" y="1853239"/>
                    <a:pt x="2178735" y="1852562"/>
                    <a:pt x="2188850" y="1797913"/>
                  </a:cubicBezTo>
                  <a:cubicBezTo>
                    <a:pt x="2185257" y="1718052"/>
                    <a:pt x="2140392" y="1701686"/>
                    <a:pt x="2114575" y="1645635"/>
                  </a:cubicBezTo>
                  <a:cubicBezTo>
                    <a:pt x="2111942" y="1600364"/>
                    <a:pt x="2156930" y="1615413"/>
                    <a:pt x="2140011" y="1527283"/>
                  </a:cubicBezTo>
                  <a:cubicBezTo>
                    <a:pt x="2126961" y="1508025"/>
                    <a:pt x="2120107" y="1517229"/>
                    <a:pt x="2079136" y="1514214"/>
                  </a:cubicBezTo>
                  <a:cubicBezTo>
                    <a:pt x="2014355" y="1493738"/>
                    <a:pt x="1962924" y="1492994"/>
                    <a:pt x="1908473" y="1502845"/>
                  </a:cubicBezTo>
                  <a:cubicBezTo>
                    <a:pt x="1860162" y="1516282"/>
                    <a:pt x="1794390" y="1483685"/>
                    <a:pt x="1746080" y="1424102"/>
                  </a:cubicBezTo>
                  <a:cubicBezTo>
                    <a:pt x="1725875" y="1393290"/>
                    <a:pt x="1710431" y="1365652"/>
                    <a:pt x="1704513" y="1331665"/>
                  </a:cubicBezTo>
                  <a:cubicBezTo>
                    <a:pt x="1695468" y="1299856"/>
                    <a:pt x="1666606" y="1285889"/>
                    <a:pt x="1688639" y="1253883"/>
                  </a:cubicBezTo>
                  <a:cubicBezTo>
                    <a:pt x="1685728" y="1222929"/>
                    <a:pt x="1662373" y="1193556"/>
                    <a:pt x="1698163" y="1176101"/>
                  </a:cubicBezTo>
                  <a:cubicBezTo>
                    <a:pt x="1684744" y="1114199"/>
                    <a:pt x="1697781" y="1087281"/>
                    <a:pt x="1722417" y="1055496"/>
                  </a:cubicBezTo>
                  <a:cubicBezTo>
                    <a:pt x="1734501" y="1009376"/>
                    <a:pt x="1759283" y="998178"/>
                    <a:pt x="1796765" y="964757"/>
                  </a:cubicBezTo>
                  <a:cubicBezTo>
                    <a:pt x="1816269" y="934855"/>
                    <a:pt x="1804043" y="905943"/>
                    <a:pt x="1820390" y="885609"/>
                  </a:cubicBezTo>
                  <a:cubicBezTo>
                    <a:pt x="1836738" y="865274"/>
                    <a:pt x="1885406" y="845229"/>
                    <a:pt x="1905963" y="839575"/>
                  </a:cubicBezTo>
                  <a:cubicBezTo>
                    <a:pt x="1921726" y="842023"/>
                    <a:pt x="1940664" y="841297"/>
                    <a:pt x="1962777" y="842158"/>
                  </a:cubicBezTo>
                  <a:cubicBezTo>
                    <a:pt x="1995854" y="787375"/>
                    <a:pt x="2030915" y="773467"/>
                    <a:pt x="2063793" y="774242"/>
                  </a:cubicBezTo>
                  <a:close/>
                  <a:moveTo>
                    <a:pt x="2113222" y="704555"/>
                  </a:moveTo>
                  <a:cubicBezTo>
                    <a:pt x="2125256" y="704555"/>
                    <a:pt x="2134333" y="714605"/>
                    <a:pt x="2135012" y="722345"/>
                  </a:cubicBezTo>
                  <a:cubicBezTo>
                    <a:pt x="2135690" y="730085"/>
                    <a:pt x="2129328" y="750993"/>
                    <a:pt x="2117294" y="750993"/>
                  </a:cubicBezTo>
                  <a:cubicBezTo>
                    <a:pt x="2105260" y="750993"/>
                    <a:pt x="2092111" y="730085"/>
                    <a:pt x="2091432" y="722345"/>
                  </a:cubicBezTo>
                  <a:cubicBezTo>
                    <a:pt x="2090753" y="714605"/>
                    <a:pt x="2101188" y="704555"/>
                    <a:pt x="2113222" y="704555"/>
                  </a:cubicBezTo>
                  <a:close/>
                  <a:moveTo>
                    <a:pt x="2119747" y="658118"/>
                  </a:moveTo>
                  <a:cubicBezTo>
                    <a:pt x="2128186" y="658118"/>
                    <a:pt x="2134550" y="665165"/>
                    <a:pt x="2135026" y="670593"/>
                  </a:cubicBezTo>
                  <a:cubicBezTo>
                    <a:pt x="2135502" y="676020"/>
                    <a:pt x="2131041" y="690681"/>
                    <a:pt x="2122602" y="690681"/>
                  </a:cubicBezTo>
                  <a:cubicBezTo>
                    <a:pt x="2114164" y="690681"/>
                    <a:pt x="2104944" y="676020"/>
                    <a:pt x="2104468" y="670593"/>
                  </a:cubicBezTo>
                  <a:cubicBezTo>
                    <a:pt x="2103992" y="665165"/>
                    <a:pt x="2111309" y="658118"/>
                    <a:pt x="2119747" y="658118"/>
                  </a:cubicBezTo>
                  <a:close/>
                  <a:moveTo>
                    <a:pt x="2514306" y="568022"/>
                  </a:moveTo>
                  <a:cubicBezTo>
                    <a:pt x="2512242" y="567386"/>
                    <a:pt x="2510252" y="567425"/>
                    <a:pt x="2508350" y="568297"/>
                  </a:cubicBezTo>
                  <a:cubicBezTo>
                    <a:pt x="2459861" y="602525"/>
                    <a:pt x="2464614" y="625343"/>
                    <a:pt x="2455107" y="657670"/>
                  </a:cubicBezTo>
                  <a:cubicBezTo>
                    <a:pt x="2448768" y="674151"/>
                    <a:pt x="2453839" y="694434"/>
                    <a:pt x="2475073" y="700455"/>
                  </a:cubicBezTo>
                  <a:cubicBezTo>
                    <a:pt x="2506132" y="715034"/>
                    <a:pt x="2528634" y="677320"/>
                    <a:pt x="2588216" y="689997"/>
                  </a:cubicBezTo>
                  <a:lnTo>
                    <a:pt x="2659524" y="727077"/>
                  </a:lnTo>
                  <a:cubicBezTo>
                    <a:pt x="2684878" y="735318"/>
                    <a:pt x="2695970" y="719788"/>
                    <a:pt x="2701358" y="691898"/>
                  </a:cubicBezTo>
                  <a:cubicBezTo>
                    <a:pt x="2701042" y="665276"/>
                    <a:pt x="2668398" y="651966"/>
                    <a:pt x="2651918" y="631999"/>
                  </a:cubicBezTo>
                  <a:cubicBezTo>
                    <a:pt x="2634804" y="617421"/>
                    <a:pt x="2620542" y="605694"/>
                    <a:pt x="2597724" y="602525"/>
                  </a:cubicBezTo>
                  <a:cubicBezTo>
                    <a:pt x="2570785" y="606962"/>
                    <a:pt x="2574271" y="619005"/>
                    <a:pt x="2562545" y="627246"/>
                  </a:cubicBezTo>
                  <a:cubicBezTo>
                    <a:pt x="2546738" y="610052"/>
                    <a:pt x="2528748" y="572477"/>
                    <a:pt x="2514306" y="568022"/>
                  </a:cubicBezTo>
                  <a:close/>
                  <a:moveTo>
                    <a:pt x="1897035" y="484630"/>
                  </a:moveTo>
                  <a:lnTo>
                    <a:pt x="1906146" y="492068"/>
                  </a:lnTo>
                  <a:cubicBezTo>
                    <a:pt x="1906430" y="495304"/>
                    <a:pt x="1903769" y="504046"/>
                    <a:pt x="1898738" y="504046"/>
                  </a:cubicBezTo>
                  <a:cubicBezTo>
                    <a:pt x="1893706" y="504046"/>
                    <a:pt x="1888208" y="495304"/>
                    <a:pt x="1887925" y="492068"/>
                  </a:cubicBezTo>
                  <a:cubicBezTo>
                    <a:pt x="1887641" y="488832"/>
                    <a:pt x="1892004" y="484630"/>
                    <a:pt x="1897035" y="484630"/>
                  </a:cubicBezTo>
                  <a:close/>
                  <a:moveTo>
                    <a:pt x="1867366" y="389075"/>
                  </a:moveTo>
                  <a:cubicBezTo>
                    <a:pt x="1872067" y="388917"/>
                    <a:pt x="1877719" y="389709"/>
                    <a:pt x="1887174" y="394304"/>
                  </a:cubicBezTo>
                  <a:cubicBezTo>
                    <a:pt x="1892667" y="418919"/>
                    <a:pt x="1865834" y="427371"/>
                    <a:pt x="1860869" y="445330"/>
                  </a:cubicBezTo>
                  <a:cubicBezTo>
                    <a:pt x="1859390" y="456845"/>
                    <a:pt x="1841747" y="473114"/>
                    <a:pt x="1827909" y="465613"/>
                  </a:cubicBezTo>
                  <a:cubicBezTo>
                    <a:pt x="1816710" y="460753"/>
                    <a:pt x="1812168" y="445435"/>
                    <a:pt x="1814281" y="428215"/>
                  </a:cubicBezTo>
                  <a:cubicBezTo>
                    <a:pt x="1819669" y="409623"/>
                    <a:pt x="1840269" y="402439"/>
                    <a:pt x="1853263" y="389551"/>
                  </a:cubicBezTo>
                  <a:cubicBezTo>
                    <a:pt x="1858914" y="390343"/>
                    <a:pt x="1862665" y="389234"/>
                    <a:pt x="1867366" y="389075"/>
                  </a:cubicBezTo>
                  <a:close/>
                  <a:moveTo>
                    <a:pt x="1922353" y="326799"/>
                  </a:moveTo>
                  <a:cubicBezTo>
                    <a:pt x="1935770" y="326799"/>
                    <a:pt x="1954258" y="362929"/>
                    <a:pt x="1973696" y="385747"/>
                  </a:cubicBezTo>
                  <a:cubicBezTo>
                    <a:pt x="1979189" y="395255"/>
                    <a:pt x="1992289" y="393354"/>
                    <a:pt x="1997782" y="402862"/>
                  </a:cubicBezTo>
                  <a:cubicBezTo>
                    <a:pt x="1997888" y="418813"/>
                    <a:pt x="2006550" y="443322"/>
                    <a:pt x="2006656" y="459274"/>
                  </a:cubicBezTo>
                  <a:cubicBezTo>
                    <a:pt x="1990070" y="465824"/>
                    <a:pt x="1987746" y="478078"/>
                    <a:pt x="1971160" y="484628"/>
                  </a:cubicBezTo>
                  <a:lnTo>
                    <a:pt x="1953729" y="479874"/>
                  </a:lnTo>
                  <a:cubicBezTo>
                    <a:pt x="1918233" y="473958"/>
                    <a:pt x="1924889" y="469627"/>
                    <a:pt x="1907141" y="461175"/>
                  </a:cubicBezTo>
                  <a:cubicBezTo>
                    <a:pt x="1901859" y="447758"/>
                    <a:pt x="1927002" y="428638"/>
                    <a:pt x="1936932" y="412369"/>
                  </a:cubicBezTo>
                  <a:cubicBezTo>
                    <a:pt x="1934397" y="393882"/>
                    <a:pt x="1920452" y="390607"/>
                    <a:pt x="1902704" y="378775"/>
                  </a:cubicBezTo>
                  <a:cubicBezTo>
                    <a:pt x="1887491" y="363563"/>
                    <a:pt x="1885589" y="350252"/>
                    <a:pt x="1893195" y="335990"/>
                  </a:cubicBezTo>
                  <a:close/>
                  <a:moveTo>
                    <a:pt x="2397965" y="51009"/>
                  </a:moveTo>
                  <a:cubicBezTo>
                    <a:pt x="2420639" y="51528"/>
                    <a:pt x="2444702" y="57206"/>
                    <a:pt x="2474321" y="61693"/>
                  </a:cubicBezTo>
                  <a:cubicBezTo>
                    <a:pt x="2711590" y="229458"/>
                    <a:pt x="2841041" y="444258"/>
                    <a:pt x="2909923" y="647051"/>
                  </a:cubicBezTo>
                  <a:cubicBezTo>
                    <a:pt x="2906869" y="646771"/>
                    <a:pt x="2905002" y="646398"/>
                    <a:pt x="2899120" y="646262"/>
                  </a:cubicBezTo>
                  <a:cubicBezTo>
                    <a:pt x="2892306" y="646103"/>
                    <a:pt x="2880104" y="646262"/>
                    <a:pt x="2870597" y="646262"/>
                  </a:cubicBezTo>
                  <a:lnTo>
                    <a:pt x="2857286" y="635803"/>
                  </a:lnTo>
                  <a:cubicBezTo>
                    <a:pt x="2856754" y="620596"/>
                    <a:pt x="2870508" y="611738"/>
                    <a:pt x="2855690" y="590182"/>
                  </a:cubicBezTo>
                  <a:cubicBezTo>
                    <a:pt x="2815412" y="583807"/>
                    <a:pt x="2798407" y="614948"/>
                    <a:pt x="2788829" y="623443"/>
                  </a:cubicBezTo>
                  <a:cubicBezTo>
                    <a:pt x="2779252" y="631938"/>
                    <a:pt x="2795158" y="634492"/>
                    <a:pt x="2798222" y="641152"/>
                  </a:cubicBezTo>
                  <a:cubicBezTo>
                    <a:pt x="2801285" y="647812"/>
                    <a:pt x="2813845" y="647285"/>
                    <a:pt x="2807209" y="663400"/>
                  </a:cubicBezTo>
                  <a:cubicBezTo>
                    <a:pt x="2768188" y="655408"/>
                    <a:pt x="2741866" y="715674"/>
                    <a:pt x="2758405" y="744191"/>
                  </a:cubicBezTo>
                  <a:cubicBezTo>
                    <a:pt x="2795185" y="763857"/>
                    <a:pt x="2771644" y="767649"/>
                    <a:pt x="2843346" y="779379"/>
                  </a:cubicBezTo>
                  <a:cubicBezTo>
                    <a:pt x="2874072" y="806668"/>
                    <a:pt x="2881681" y="838660"/>
                    <a:pt x="2912431" y="825008"/>
                  </a:cubicBezTo>
                  <a:cubicBezTo>
                    <a:pt x="2927960" y="822790"/>
                    <a:pt x="2898803" y="756868"/>
                    <a:pt x="2941905" y="764158"/>
                  </a:cubicBezTo>
                  <a:lnTo>
                    <a:pt x="2915658" y="663271"/>
                  </a:lnTo>
                  <a:cubicBezTo>
                    <a:pt x="2986775" y="878722"/>
                    <a:pt x="2990652" y="1078545"/>
                    <a:pt x="2985866" y="1190511"/>
                  </a:cubicBezTo>
                  <a:lnTo>
                    <a:pt x="2971025" y="1220671"/>
                  </a:lnTo>
                  <a:cubicBezTo>
                    <a:pt x="2964620" y="1226471"/>
                    <a:pt x="2944225" y="1235384"/>
                    <a:pt x="2931563" y="1244359"/>
                  </a:cubicBezTo>
                  <a:cubicBezTo>
                    <a:pt x="2918900" y="1253333"/>
                    <a:pt x="2920678" y="1260071"/>
                    <a:pt x="2895052" y="1274519"/>
                  </a:cubicBezTo>
                  <a:cubicBezTo>
                    <a:pt x="2842742" y="1261697"/>
                    <a:pt x="2830720" y="1318615"/>
                    <a:pt x="2800030" y="1315175"/>
                  </a:cubicBezTo>
                  <a:cubicBezTo>
                    <a:pt x="2736307" y="1336320"/>
                    <a:pt x="2740848" y="1289232"/>
                    <a:pt x="2706153" y="1241184"/>
                  </a:cubicBezTo>
                  <a:cubicBezTo>
                    <a:pt x="2688920" y="1205835"/>
                    <a:pt x="2681259" y="1171017"/>
                    <a:pt x="2655357" y="1118955"/>
                  </a:cubicBezTo>
                  <a:cubicBezTo>
                    <a:pt x="2639483" y="1083239"/>
                    <a:pt x="2635226" y="1074186"/>
                    <a:pt x="2617260" y="1044348"/>
                  </a:cubicBezTo>
                  <a:cubicBezTo>
                    <a:pt x="2599294" y="1014510"/>
                    <a:pt x="2551266" y="956593"/>
                    <a:pt x="2547562" y="939925"/>
                  </a:cubicBezTo>
                  <a:lnTo>
                    <a:pt x="2588687" y="926882"/>
                  </a:lnTo>
                  <a:cubicBezTo>
                    <a:pt x="2579593" y="906520"/>
                    <a:pt x="2570499" y="895683"/>
                    <a:pt x="2574105" y="888021"/>
                  </a:cubicBezTo>
                  <a:cubicBezTo>
                    <a:pt x="2610639" y="853172"/>
                    <a:pt x="2580503" y="838960"/>
                    <a:pt x="2604339" y="791412"/>
                  </a:cubicBezTo>
                  <a:cubicBezTo>
                    <a:pt x="2595393" y="774342"/>
                    <a:pt x="2544313" y="834641"/>
                    <a:pt x="2520429" y="793541"/>
                  </a:cubicBezTo>
                  <a:cubicBezTo>
                    <a:pt x="2498131" y="804824"/>
                    <a:pt x="2468845" y="814544"/>
                    <a:pt x="2453094" y="800382"/>
                  </a:cubicBezTo>
                  <a:cubicBezTo>
                    <a:pt x="2437343" y="786221"/>
                    <a:pt x="2445002" y="742393"/>
                    <a:pt x="2432273" y="727621"/>
                  </a:cubicBezTo>
                  <a:cubicBezTo>
                    <a:pt x="2419543" y="712848"/>
                    <a:pt x="2386510" y="700241"/>
                    <a:pt x="2376715" y="711747"/>
                  </a:cubicBezTo>
                  <a:cubicBezTo>
                    <a:pt x="2366920" y="723253"/>
                    <a:pt x="2403147" y="811740"/>
                    <a:pt x="2373504" y="796654"/>
                  </a:cubicBezTo>
                  <a:cubicBezTo>
                    <a:pt x="2366238" y="804730"/>
                    <a:pt x="2326097" y="785038"/>
                    <a:pt x="2333117" y="755443"/>
                  </a:cubicBezTo>
                  <a:cubicBezTo>
                    <a:pt x="2319502" y="738548"/>
                    <a:pt x="2311361" y="707813"/>
                    <a:pt x="2294983" y="690520"/>
                  </a:cubicBezTo>
                  <a:cubicBezTo>
                    <a:pt x="2278605" y="673227"/>
                    <a:pt x="2264976" y="666888"/>
                    <a:pt x="2247546" y="651685"/>
                  </a:cubicBezTo>
                  <a:cubicBezTo>
                    <a:pt x="2230116" y="636482"/>
                    <a:pt x="2199155" y="602644"/>
                    <a:pt x="2190400" y="599301"/>
                  </a:cubicBezTo>
                  <a:cubicBezTo>
                    <a:pt x="2181645" y="595958"/>
                    <a:pt x="2191889" y="625614"/>
                    <a:pt x="2195015" y="631627"/>
                  </a:cubicBezTo>
                  <a:cubicBezTo>
                    <a:pt x="2223379" y="659380"/>
                    <a:pt x="2245393" y="674433"/>
                    <a:pt x="2273757" y="702186"/>
                  </a:cubicBezTo>
                  <a:cubicBezTo>
                    <a:pt x="2281668" y="736641"/>
                    <a:pt x="2300692" y="744110"/>
                    <a:pt x="2240347" y="789677"/>
                  </a:cubicBezTo>
                  <a:cubicBezTo>
                    <a:pt x="2209762" y="791675"/>
                    <a:pt x="2202306" y="798717"/>
                    <a:pt x="2180728" y="771317"/>
                  </a:cubicBezTo>
                  <a:cubicBezTo>
                    <a:pt x="2216297" y="766141"/>
                    <a:pt x="2239197" y="763910"/>
                    <a:pt x="2239461" y="752269"/>
                  </a:cubicBezTo>
                  <a:cubicBezTo>
                    <a:pt x="2237727" y="737304"/>
                    <a:pt x="2244230" y="733925"/>
                    <a:pt x="2225175" y="712584"/>
                  </a:cubicBezTo>
                  <a:cubicBezTo>
                    <a:pt x="2172108" y="692945"/>
                    <a:pt x="2146316" y="637525"/>
                    <a:pt x="2120370" y="621044"/>
                  </a:cubicBezTo>
                  <a:lnTo>
                    <a:pt x="2096486" y="651795"/>
                  </a:lnTo>
                  <a:lnTo>
                    <a:pt x="2058499" y="669725"/>
                  </a:lnTo>
                  <a:cubicBezTo>
                    <a:pt x="2049049" y="668153"/>
                    <a:pt x="2038011" y="649121"/>
                    <a:pt x="2028561" y="647550"/>
                  </a:cubicBezTo>
                  <a:cubicBezTo>
                    <a:pt x="2021435" y="705520"/>
                    <a:pt x="2006374" y="763491"/>
                    <a:pt x="1959565" y="797651"/>
                  </a:cubicBezTo>
                  <a:cubicBezTo>
                    <a:pt x="1928075" y="806830"/>
                    <a:pt x="1912460" y="817597"/>
                    <a:pt x="1861922" y="798204"/>
                  </a:cubicBezTo>
                  <a:cubicBezTo>
                    <a:pt x="1832820" y="787154"/>
                    <a:pt x="1832291" y="753880"/>
                    <a:pt x="1817475" y="731718"/>
                  </a:cubicBezTo>
                  <a:cubicBezTo>
                    <a:pt x="1821093" y="706821"/>
                    <a:pt x="1827885" y="677161"/>
                    <a:pt x="1837852" y="652263"/>
                  </a:cubicBezTo>
                  <a:cubicBezTo>
                    <a:pt x="1863041" y="635519"/>
                    <a:pt x="1904105" y="644174"/>
                    <a:pt x="1922944" y="638543"/>
                  </a:cubicBezTo>
                  <a:cubicBezTo>
                    <a:pt x="1928112" y="681094"/>
                    <a:pt x="1949154" y="653801"/>
                    <a:pt x="1967022" y="675717"/>
                  </a:cubicBezTo>
                  <a:cubicBezTo>
                    <a:pt x="1968449" y="646541"/>
                    <a:pt x="1965114" y="636414"/>
                    <a:pt x="1977653" y="602476"/>
                  </a:cubicBezTo>
                  <a:cubicBezTo>
                    <a:pt x="1952538" y="575601"/>
                    <a:pt x="1930598" y="569362"/>
                    <a:pt x="1915007" y="532963"/>
                  </a:cubicBezTo>
                  <a:cubicBezTo>
                    <a:pt x="1985111" y="536113"/>
                    <a:pt x="1975844" y="524977"/>
                    <a:pt x="2014200" y="521778"/>
                  </a:cubicBezTo>
                  <a:cubicBezTo>
                    <a:pt x="2002719" y="503578"/>
                    <a:pt x="2016636" y="494903"/>
                    <a:pt x="2017855" y="481465"/>
                  </a:cubicBezTo>
                  <a:cubicBezTo>
                    <a:pt x="2057687" y="440119"/>
                    <a:pt x="2065772" y="447982"/>
                    <a:pt x="2121478" y="428860"/>
                  </a:cubicBezTo>
                  <a:cubicBezTo>
                    <a:pt x="2109099" y="414869"/>
                    <a:pt x="2104656" y="391352"/>
                    <a:pt x="2101801" y="367837"/>
                  </a:cubicBezTo>
                  <a:cubicBezTo>
                    <a:pt x="2114882" y="353884"/>
                    <a:pt x="2127963" y="355803"/>
                    <a:pt x="2141043" y="349786"/>
                  </a:cubicBezTo>
                  <a:cubicBezTo>
                    <a:pt x="2162233" y="354781"/>
                    <a:pt x="2169136" y="374064"/>
                    <a:pt x="2169691" y="396521"/>
                  </a:cubicBezTo>
                  <a:cubicBezTo>
                    <a:pt x="2181024" y="392632"/>
                    <a:pt x="2189182" y="401443"/>
                    <a:pt x="2194165" y="376919"/>
                  </a:cubicBezTo>
                  <a:cubicBezTo>
                    <a:pt x="2193943" y="351287"/>
                    <a:pt x="2181023" y="332004"/>
                    <a:pt x="2149054" y="303198"/>
                  </a:cubicBezTo>
                  <a:cubicBezTo>
                    <a:pt x="2133943" y="322542"/>
                    <a:pt x="2048988" y="330774"/>
                    <a:pt x="2024352" y="269161"/>
                  </a:cubicBezTo>
                  <a:cubicBezTo>
                    <a:pt x="2013493" y="253261"/>
                    <a:pt x="2083233" y="243156"/>
                    <a:pt x="2091834" y="218906"/>
                  </a:cubicBezTo>
                  <a:cubicBezTo>
                    <a:pt x="2116309" y="210531"/>
                    <a:pt x="2159372" y="215600"/>
                    <a:pt x="2172791" y="203033"/>
                  </a:cubicBezTo>
                  <a:cubicBezTo>
                    <a:pt x="2195870" y="184470"/>
                    <a:pt x="2139807" y="171543"/>
                    <a:pt x="2175523" y="149849"/>
                  </a:cubicBezTo>
                  <a:cubicBezTo>
                    <a:pt x="2225938" y="105139"/>
                    <a:pt x="2230319" y="68367"/>
                    <a:pt x="2329942" y="71279"/>
                  </a:cubicBezTo>
                  <a:cubicBezTo>
                    <a:pt x="2354006" y="55131"/>
                    <a:pt x="2375291" y="50491"/>
                    <a:pt x="2397965" y="51009"/>
                  </a:cubicBezTo>
                  <a:close/>
                  <a:moveTo>
                    <a:pt x="551074" y="18"/>
                  </a:moveTo>
                  <a:cubicBezTo>
                    <a:pt x="554737" y="-167"/>
                    <a:pt x="559381" y="1043"/>
                    <a:pt x="566090" y="4214"/>
                  </a:cubicBezTo>
                  <a:cubicBezTo>
                    <a:pt x="583712" y="19633"/>
                    <a:pt x="601334" y="68093"/>
                    <a:pt x="618955" y="83512"/>
                  </a:cubicBezTo>
                  <a:cubicBezTo>
                    <a:pt x="634336" y="48703"/>
                    <a:pt x="651368" y="43633"/>
                    <a:pt x="665096" y="117858"/>
                  </a:cubicBezTo>
                  <a:cubicBezTo>
                    <a:pt x="692937" y="127072"/>
                    <a:pt x="697651" y="75162"/>
                    <a:pt x="697407" y="39771"/>
                  </a:cubicBezTo>
                  <a:cubicBezTo>
                    <a:pt x="712814" y="17898"/>
                    <a:pt x="751349" y="52193"/>
                    <a:pt x="773363" y="63361"/>
                  </a:cubicBezTo>
                  <a:cubicBezTo>
                    <a:pt x="778735" y="79737"/>
                    <a:pt x="755120" y="126237"/>
                    <a:pt x="737901" y="141333"/>
                  </a:cubicBezTo>
                  <a:cubicBezTo>
                    <a:pt x="709413" y="169472"/>
                    <a:pt x="775642" y="170621"/>
                    <a:pt x="780854" y="195850"/>
                  </a:cubicBezTo>
                  <a:cubicBezTo>
                    <a:pt x="764884" y="228064"/>
                    <a:pt x="722776" y="202285"/>
                    <a:pt x="701556" y="209066"/>
                  </a:cubicBezTo>
                  <a:cubicBezTo>
                    <a:pt x="658860" y="202630"/>
                    <a:pt x="739246" y="154795"/>
                    <a:pt x="670052" y="153934"/>
                  </a:cubicBezTo>
                  <a:cubicBezTo>
                    <a:pt x="653532" y="151181"/>
                    <a:pt x="674637" y="216158"/>
                    <a:pt x="620607" y="187590"/>
                  </a:cubicBezTo>
                  <a:cubicBezTo>
                    <a:pt x="602179" y="196503"/>
                    <a:pt x="601967" y="225071"/>
                    <a:pt x="547918" y="207414"/>
                  </a:cubicBezTo>
                  <a:cubicBezTo>
                    <a:pt x="541777" y="231058"/>
                    <a:pt x="521194" y="243278"/>
                    <a:pt x="527594" y="268328"/>
                  </a:cubicBezTo>
                  <a:cubicBezTo>
                    <a:pt x="569195" y="286558"/>
                    <a:pt x="572800" y="326264"/>
                    <a:pt x="596230" y="356059"/>
                  </a:cubicBezTo>
                  <a:cubicBezTo>
                    <a:pt x="622009" y="354016"/>
                    <a:pt x="661005" y="337105"/>
                    <a:pt x="673568" y="349931"/>
                  </a:cubicBezTo>
                  <a:cubicBezTo>
                    <a:pt x="695191" y="384770"/>
                    <a:pt x="735977" y="365039"/>
                    <a:pt x="754960" y="383413"/>
                  </a:cubicBezTo>
                  <a:cubicBezTo>
                    <a:pt x="773942" y="401787"/>
                    <a:pt x="772604" y="443939"/>
                    <a:pt x="787462" y="460175"/>
                  </a:cubicBezTo>
                  <a:cubicBezTo>
                    <a:pt x="802321" y="476410"/>
                    <a:pt x="827002" y="471630"/>
                    <a:pt x="837503" y="462653"/>
                  </a:cubicBezTo>
                  <a:cubicBezTo>
                    <a:pt x="754268" y="351909"/>
                    <a:pt x="842844" y="408021"/>
                    <a:pt x="852122" y="381531"/>
                  </a:cubicBezTo>
                  <a:cubicBezTo>
                    <a:pt x="852282" y="348119"/>
                    <a:pt x="877222" y="316359"/>
                    <a:pt x="824517" y="299467"/>
                  </a:cubicBezTo>
                  <a:cubicBezTo>
                    <a:pt x="828686" y="284202"/>
                    <a:pt x="826247" y="283804"/>
                    <a:pt x="830415" y="268539"/>
                  </a:cubicBezTo>
                  <a:lnTo>
                    <a:pt x="828532" y="228717"/>
                  </a:lnTo>
                  <a:cubicBezTo>
                    <a:pt x="850086" y="235934"/>
                    <a:pt x="876595" y="233238"/>
                    <a:pt x="898148" y="240455"/>
                  </a:cubicBezTo>
                  <a:cubicBezTo>
                    <a:pt x="916321" y="248164"/>
                    <a:pt x="909713" y="209617"/>
                    <a:pt x="927885" y="217326"/>
                  </a:cubicBezTo>
                  <a:cubicBezTo>
                    <a:pt x="946608" y="233296"/>
                    <a:pt x="955419" y="249266"/>
                    <a:pt x="984054" y="248715"/>
                  </a:cubicBezTo>
                  <a:cubicBezTo>
                    <a:pt x="995503" y="274673"/>
                    <a:pt x="1016864" y="290720"/>
                    <a:pt x="1018401" y="326590"/>
                  </a:cubicBezTo>
                  <a:cubicBezTo>
                    <a:pt x="1072355" y="329664"/>
                    <a:pt x="1060227" y="286481"/>
                    <a:pt x="1082792" y="271382"/>
                  </a:cubicBezTo>
                  <a:cubicBezTo>
                    <a:pt x="1120847" y="273822"/>
                    <a:pt x="1097036" y="289558"/>
                    <a:pt x="1101348" y="321404"/>
                  </a:cubicBezTo>
                  <a:cubicBezTo>
                    <a:pt x="1116005" y="338001"/>
                    <a:pt x="1157950" y="340848"/>
                    <a:pt x="1167430" y="394094"/>
                  </a:cubicBezTo>
                  <a:cubicBezTo>
                    <a:pt x="1183124" y="408687"/>
                    <a:pt x="1206409" y="393162"/>
                    <a:pt x="1216991" y="400702"/>
                  </a:cubicBezTo>
                  <a:cubicBezTo>
                    <a:pt x="1227572" y="408242"/>
                    <a:pt x="1234296" y="428770"/>
                    <a:pt x="1230918" y="439332"/>
                  </a:cubicBezTo>
                  <a:cubicBezTo>
                    <a:pt x="1220621" y="480070"/>
                    <a:pt x="1190500" y="448118"/>
                    <a:pt x="1171944" y="459119"/>
                  </a:cubicBezTo>
                  <a:cubicBezTo>
                    <a:pt x="1155856" y="465896"/>
                    <a:pt x="1160498" y="497112"/>
                    <a:pt x="1149258" y="501475"/>
                  </a:cubicBezTo>
                  <a:cubicBezTo>
                    <a:pt x="1138017" y="505839"/>
                    <a:pt x="1126801" y="488330"/>
                    <a:pt x="1104499" y="485301"/>
                  </a:cubicBezTo>
                  <a:cubicBezTo>
                    <a:pt x="1074814" y="484635"/>
                    <a:pt x="1064953" y="493882"/>
                    <a:pt x="1035267" y="493216"/>
                  </a:cubicBezTo>
                  <a:lnTo>
                    <a:pt x="1022896" y="486723"/>
                  </a:lnTo>
                  <a:cubicBezTo>
                    <a:pt x="1009955" y="498287"/>
                    <a:pt x="969615" y="541723"/>
                    <a:pt x="957622" y="557645"/>
                  </a:cubicBezTo>
                  <a:cubicBezTo>
                    <a:pt x="945629" y="573566"/>
                    <a:pt x="957545" y="576195"/>
                    <a:pt x="960849" y="578948"/>
                  </a:cubicBezTo>
                  <a:cubicBezTo>
                    <a:pt x="962527" y="577354"/>
                    <a:pt x="1003853" y="555935"/>
                    <a:pt x="1005531" y="554341"/>
                  </a:cubicBezTo>
                  <a:cubicBezTo>
                    <a:pt x="1032860" y="522741"/>
                    <a:pt x="1042016" y="522530"/>
                    <a:pt x="1082561" y="525622"/>
                  </a:cubicBezTo>
                  <a:cubicBezTo>
                    <a:pt x="1072015" y="569106"/>
                    <a:pt x="1073034" y="576246"/>
                    <a:pt x="1105440" y="604862"/>
                  </a:cubicBezTo>
                  <a:cubicBezTo>
                    <a:pt x="1099485" y="623416"/>
                    <a:pt x="1074586" y="667310"/>
                    <a:pt x="1033615" y="595641"/>
                  </a:cubicBezTo>
                  <a:cubicBezTo>
                    <a:pt x="1009165" y="623095"/>
                    <a:pt x="1004801" y="627126"/>
                    <a:pt x="980212" y="645683"/>
                  </a:cubicBezTo>
                  <a:cubicBezTo>
                    <a:pt x="963692" y="665782"/>
                    <a:pt x="961194" y="718964"/>
                    <a:pt x="916321" y="699719"/>
                  </a:cubicBezTo>
                  <a:cubicBezTo>
                    <a:pt x="902836" y="716819"/>
                    <a:pt x="917902" y="720299"/>
                    <a:pt x="899301" y="748282"/>
                  </a:cubicBezTo>
                  <a:cubicBezTo>
                    <a:pt x="889664" y="770033"/>
                    <a:pt x="872888" y="799328"/>
                    <a:pt x="860152" y="821970"/>
                  </a:cubicBezTo>
                  <a:cubicBezTo>
                    <a:pt x="847416" y="844612"/>
                    <a:pt x="818902" y="851316"/>
                    <a:pt x="803061" y="865960"/>
                  </a:cubicBezTo>
                  <a:lnTo>
                    <a:pt x="768406" y="906531"/>
                  </a:lnTo>
                  <a:cubicBezTo>
                    <a:pt x="807812" y="972189"/>
                    <a:pt x="805916" y="1037848"/>
                    <a:pt x="797413" y="1053946"/>
                  </a:cubicBezTo>
                  <a:cubicBezTo>
                    <a:pt x="780438" y="1054202"/>
                    <a:pt x="746943" y="1014809"/>
                    <a:pt x="743184" y="947332"/>
                  </a:cubicBezTo>
                  <a:cubicBezTo>
                    <a:pt x="701589" y="957641"/>
                    <a:pt x="676513" y="948126"/>
                    <a:pt x="643178" y="925395"/>
                  </a:cubicBezTo>
                  <a:lnTo>
                    <a:pt x="606123" y="976339"/>
                  </a:lnTo>
                  <a:cubicBezTo>
                    <a:pt x="573575" y="950700"/>
                    <a:pt x="583981" y="946538"/>
                    <a:pt x="525001" y="955592"/>
                  </a:cubicBezTo>
                  <a:cubicBezTo>
                    <a:pt x="476157" y="1002054"/>
                    <a:pt x="468613" y="1043560"/>
                    <a:pt x="487503" y="1104890"/>
                  </a:cubicBezTo>
                  <a:cubicBezTo>
                    <a:pt x="491729" y="1173782"/>
                    <a:pt x="553777" y="1188158"/>
                    <a:pt x="587739" y="1220705"/>
                  </a:cubicBezTo>
                  <a:cubicBezTo>
                    <a:pt x="609373" y="1230271"/>
                    <a:pt x="593198" y="1172627"/>
                    <a:pt x="604087" y="1158984"/>
                  </a:cubicBezTo>
                  <a:cubicBezTo>
                    <a:pt x="614975" y="1145342"/>
                    <a:pt x="645086" y="1141331"/>
                    <a:pt x="653071" y="1138853"/>
                  </a:cubicBezTo>
                  <a:cubicBezTo>
                    <a:pt x="652713" y="1140607"/>
                    <a:pt x="683743" y="1129146"/>
                    <a:pt x="683384" y="1130900"/>
                  </a:cubicBezTo>
                  <a:cubicBezTo>
                    <a:pt x="721426" y="1159247"/>
                    <a:pt x="638869" y="1184290"/>
                    <a:pt x="658738" y="1265502"/>
                  </a:cubicBezTo>
                  <a:cubicBezTo>
                    <a:pt x="683109" y="1269908"/>
                    <a:pt x="704176" y="1285878"/>
                    <a:pt x="731851" y="1253938"/>
                  </a:cubicBezTo>
                  <a:cubicBezTo>
                    <a:pt x="725627" y="1345792"/>
                    <a:pt x="755747" y="1358349"/>
                    <a:pt x="767695" y="1410554"/>
                  </a:cubicBezTo>
                  <a:lnTo>
                    <a:pt x="836812" y="1384602"/>
                  </a:lnTo>
                  <a:lnTo>
                    <a:pt x="865338" y="1431781"/>
                  </a:lnTo>
                  <a:cubicBezTo>
                    <a:pt x="880130" y="1416291"/>
                    <a:pt x="868489" y="1387586"/>
                    <a:pt x="883280" y="1372097"/>
                  </a:cubicBezTo>
                  <a:cubicBezTo>
                    <a:pt x="902554" y="1366590"/>
                    <a:pt x="913568" y="1351171"/>
                    <a:pt x="932841" y="1345664"/>
                  </a:cubicBezTo>
                  <a:lnTo>
                    <a:pt x="1004052" y="1338384"/>
                  </a:lnTo>
                  <a:lnTo>
                    <a:pt x="1024779" y="1385793"/>
                  </a:lnTo>
                  <a:lnTo>
                    <a:pt x="1098583" y="1368562"/>
                  </a:lnTo>
                  <a:lnTo>
                    <a:pt x="1149258" y="1405137"/>
                  </a:lnTo>
                  <a:lnTo>
                    <a:pt x="1210844" y="1471872"/>
                  </a:lnTo>
                  <a:lnTo>
                    <a:pt x="1272891" y="1469989"/>
                  </a:lnTo>
                  <a:cubicBezTo>
                    <a:pt x="1339433" y="1504650"/>
                    <a:pt x="1333286" y="1590523"/>
                    <a:pt x="1323835" y="1618576"/>
                  </a:cubicBezTo>
                  <a:cubicBezTo>
                    <a:pt x="1344940" y="1625075"/>
                    <a:pt x="1361089" y="1606794"/>
                    <a:pt x="1382194" y="1613293"/>
                  </a:cubicBezTo>
                  <a:lnTo>
                    <a:pt x="1384386" y="1630903"/>
                  </a:lnTo>
                  <a:cubicBezTo>
                    <a:pt x="1387301" y="1640615"/>
                    <a:pt x="1393004" y="1631043"/>
                    <a:pt x="1407071" y="1641916"/>
                  </a:cubicBezTo>
                  <a:cubicBezTo>
                    <a:pt x="1416400" y="1653852"/>
                    <a:pt x="1432338" y="1621182"/>
                    <a:pt x="1441667" y="1633118"/>
                  </a:cubicBezTo>
                  <a:cubicBezTo>
                    <a:pt x="1449798" y="1651617"/>
                    <a:pt x="1441411" y="1675071"/>
                    <a:pt x="1434675" y="1693570"/>
                  </a:cubicBezTo>
                  <a:cubicBezTo>
                    <a:pt x="1462349" y="1705852"/>
                    <a:pt x="1493328" y="1645444"/>
                    <a:pt x="1527611" y="1656073"/>
                  </a:cubicBezTo>
                  <a:cubicBezTo>
                    <a:pt x="1734820" y="1646340"/>
                    <a:pt x="1624837" y="1914149"/>
                    <a:pt x="1534680" y="1886244"/>
                  </a:cubicBezTo>
                  <a:cubicBezTo>
                    <a:pt x="1534213" y="1964722"/>
                    <a:pt x="1530442" y="2008506"/>
                    <a:pt x="1500238" y="2063856"/>
                  </a:cubicBezTo>
                  <a:cubicBezTo>
                    <a:pt x="1470143" y="2113788"/>
                    <a:pt x="1448307" y="2138940"/>
                    <a:pt x="1363695" y="2152528"/>
                  </a:cubicBezTo>
                  <a:lnTo>
                    <a:pt x="1358489" y="2240028"/>
                  </a:lnTo>
                  <a:cubicBezTo>
                    <a:pt x="1342850" y="2263871"/>
                    <a:pt x="1325148" y="2265971"/>
                    <a:pt x="1309505" y="2275758"/>
                  </a:cubicBezTo>
                  <a:cubicBezTo>
                    <a:pt x="1293862" y="2285546"/>
                    <a:pt x="1276867" y="2287768"/>
                    <a:pt x="1274543" y="2303708"/>
                  </a:cubicBezTo>
                  <a:cubicBezTo>
                    <a:pt x="1259521" y="2327375"/>
                    <a:pt x="1279191" y="2369213"/>
                    <a:pt x="1229477" y="2374707"/>
                  </a:cubicBezTo>
                  <a:lnTo>
                    <a:pt x="1204966" y="2399468"/>
                  </a:lnTo>
                  <a:cubicBezTo>
                    <a:pt x="1191352" y="2413850"/>
                    <a:pt x="1225648" y="2421624"/>
                    <a:pt x="1212035" y="2436005"/>
                  </a:cubicBezTo>
                  <a:cubicBezTo>
                    <a:pt x="1187434" y="2441512"/>
                    <a:pt x="1187613" y="2488320"/>
                    <a:pt x="1143187" y="2465742"/>
                  </a:cubicBezTo>
                  <a:cubicBezTo>
                    <a:pt x="1124464" y="2477031"/>
                    <a:pt x="1124196" y="2483056"/>
                    <a:pt x="1117869" y="2503739"/>
                  </a:cubicBezTo>
                  <a:cubicBezTo>
                    <a:pt x="1111542" y="2521117"/>
                    <a:pt x="1082475" y="2528138"/>
                    <a:pt x="1088708" y="2556796"/>
                  </a:cubicBezTo>
                  <a:cubicBezTo>
                    <a:pt x="1081709" y="2583209"/>
                    <a:pt x="1041670" y="2593102"/>
                    <a:pt x="1036324" y="2626124"/>
                  </a:cubicBezTo>
                  <a:cubicBezTo>
                    <a:pt x="1083612" y="2695964"/>
                    <a:pt x="1018561" y="2693114"/>
                    <a:pt x="1009680" y="2726609"/>
                  </a:cubicBezTo>
                  <a:lnTo>
                    <a:pt x="874060" y="2678009"/>
                  </a:lnTo>
                  <a:cubicBezTo>
                    <a:pt x="883741" y="2605601"/>
                    <a:pt x="891771" y="2567886"/>
                    <a:pt x="901453" y="2495478"/>
                  </a:cubicBezTo>
                  <a:cubicBezTo>
                    <a:pt x="910263" y="2426093"/>
                    <a:pt x="894294" y="2478958"/>
                    <a:pt x="903105" y="2409573"/>
                  </a:cubicBezTo>
                  <a:cubicBezTo>
                    <a:pt x="912466" y="2351752"/>
                    <a:pt x="930087" y="2374880"/>
                    <a:pt x="939449" y="2317059"/>
                  </a:cubicBezTo>
                  <a:cubicBezTo>
                    <a:pt x="942753" y="2271903"/>
                    <a:pt x="937797" y="2277961"/>
                    <a:pt x="941101" y="2232805"/>
                  </a:cubicBezTo>
                  <a:cubicBezTo>
                    <a:pt x="954766" y="2149519"/>
                    <a:pt x="973387" y="2100925"/>
                    <a:pt x="967227" y="2025898"/>
                  </a:cubicBezTo>
                  <a:cubicBezTo>
                    <a:pt x="958365" y="1988163"/>
                    <a:pt x="942894" y="2001642"/>
                    <a:pt x="892731" y="1973820"/>
                  </a:cubicBezTo>
                  <a:cubicBezTo>
                    <a:pt x="838765" y="1939851"/>
                    <a:pt x="857488" y="1892666"/>
                    <a:pt x="839866" y="1842177"/>
                  </a:cubicBezTo>
                  <a:cubicBezTo>
                    <a:pt x="817225" y="1804129"/>
                    <a:pt x="789627" y="1769385"/>
                    <a:pt x="771941" y="1728033"/>
                  </a:cubicBezTo>
                  <a:cubicBezTo>
                    <a:pt x="757303" y="1701216"/>
                    <a:pt x="792226" y="1702484"/>
                    <a:pt x="800717" y="1677319"/>
                  </a:cubicBezTo>
                  <a:cubicBezTo>
                    <a:pt x="793020" y="1649958"/>
                    <a:pt x="760543" y="1634161"/>
                    <a:pt x="785887" y="1600192"/>
                  </a:cubicBezTo>
                  <a:cubicBezTo>
                    <a:pt x="802311" y="1580297"/>
                    <a:pt x="798911" y="1558751"/>
                    <a:pt x="841768" y="1545464"/>
                  </a:cubicBezTo>
                  <a:cubicBezTo>
                    <a:pt x="818563" y="1503088"/>
                    <a:pt x="836658" y="1478883"/>
                    <a:pt x="833278" y="1438159"/>
                  </a:cubicBezTo>
                  <a:lnTo>
                    <a:pt x="790363" y="1460096"/>
                  </a:lnTo>
                  <a:cubicBezTo>
                    <a:pt x="762964" y="1458297"/>
                    <a:pt x="740520" y="1444934"/>
                    <a:pt x="724685" y="1426614"/>
                  </a:cubicBezTo>
                  <a:cubicBezTo>
                    <a:pt x="709333" y="1415251"/>
                    <a:pt x="722758" y="1397978"/>
                    <a:pt x="716425" y="1388617"/>
                  </a:cubicBezTo>
                  <a:cubicBezTo>
                    <a:pt x="710092" y="1379255"/>
                    <a:pt x="691388" y="1380075"/>
                    <a:pt x="686688" y="1370444"/>
                  </a:cubicBezTo>
                  <a:cubicBezTo>
                    <a:pt x="675380" y="1344294"/>
                    <a:pt x="682167" y="1342421"/>
                    <a:pt x="646924" y="1319270"/>
                  </a:cubicBezTo>
                  <a:cubicBezTo>
                    <a:pt x="622144" y="1301648"/>
                    <a:pt x="577084" y="1290075"/>
                    <a:pt x="551222" y="1263062"/>
                  </a:cubicBezTo>
                  <a:cubicBezTo>
                    <a:pt x="525359" y="1249267"/>
                    <a:pt x="508173" y="1256768"/>
                    <a:pt x="473576" y="1241451"/>
                  </a:cubicBezTo>
                  <a:lnTo>
                    <a:pt x="360162" y="1197596"/>
                  </a:lnTo>
                  <a:cubicBezTo>
                    <a:pt x="300933" y="1124227"/>
                    <a:pt x="355692" y="1080596"/>
                    <a:pt x="291506" y="1041920"/>
                  </a:cubicBezTo>
                  <a:lnTo>
                    <a:pt x="256603" y="994991"/>
                  </a:lnTo>
                  <a:cubicBezTo>
                    <a:pt x="234986" y="958980"/>
                    <a:pt x="243105" y="954356"/>
                    <a:pt x="186795" y="910085"/>
                  </a:cubicBezTo>
                  <a:cubicBezTo>
                    <a:pt x="197033" y="940737"/>
                    <a:pt x="261789" y="1044079"/>
                    <a:pt x="272028" y="1074731"/>
                  </a:cubicBezTo>
                  <a:cubicBezTo>
                    <a:pt x="272553" y="1103750"/>
                    <a:pt x="253254" y="1083209"/>
                    <a:pt x="243867" y="1087448"/>
                  </a:cubicBezTo>
                  <a:cubicBezTo>
                    <a:pt x="228999" y="1068174"/>
                    <a:pt x="198302" y="1028765"/>
                    <a:pt x="182818" y="993781"/>
                  </a:cubicBezTo>
                  <a:cubicBezTo>
                    <a:pt x="167335" y="958797"/>
                    <a:pt x="158195" y="935336"/>
                    <a:pt x="147664" y="879196"/>
                  </a:cubicBezTo>
                  <a:cubicBezTo>
                    <a:pt x="135018" y="823283"/>
                    <a:pt x="82724" y="901184"/>
                    <a:pt x="43644" y="784146"/>
                  </a:cubicBezTo>
                  <a:cubicBezTo>
                    <a:pt x="-25421" y="674292"/>
                    <a:pt x="32721" y="637128"/>
                    <a:pt x="0" y="550403"/>
                  </a:cubicBezTo>
                  <a:cubicBezTo>
                    <a:pt x="46821" y="336765"/>
                    <a:pt x="182851" y="197470"/>
                    <a:pt x="333749" y="68086"/>
                  </a:cubicBezTo>
                  <a:cubicBezTo>
                    <a:pt x="326628" y="85778"/>
                    <a:pt x="393850" y="154684"/>
                    <a:pt x="470982" y="99686"/>
                  </a:cubicBezTo>
                  <a:lnTo>
                    <a:pt x="447163" y="70219"/>
                  </a:lnTo>
                  <a:cubicBezTo>
                    <a:pt x="463677" y="39957"/>
                    <a:pt x="491755" y="72472"/>
                    <a:pt x="506617" y="65339"/>
                  </a:cubicBezTo>
                  <a:lnTo>
                    <a:pt x="515319" y="23981"/>
                  </a:lnTo>
                  <a:cubicBezTo>
                    <a:pt x="537924" y="13670"/>
                    <a:pt x="540085" y="571"/>
                    <a:pt x="551074" y="18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8" name="Oval 8"/>
          <p:cNvSpPr/>
          <p:nvPr/>
        </p:nvSpPr>
        <p:spPr>
          <a:xfrm rot="21111581">
            <a:off x="2973775" y="317325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551581">
            <a:off x="3331211" y="2465243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8"/>
          <p:cNvSpPr/>
          <p:nvPr/>
        </p:nvSpPr>
        <p:spPr>
          <a:xfrm rot="3411581">
            <a:off x="3995404" y="206045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8"/>
          <p:cNvSpPr/>
          <p:nvPr/>
        </p:nvSpPr>
        <p:spPr>
          <a:xfrm rot="5331581">
            <a:off x="4787249" y="2071501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8"/>
          <p:cNvSpPr/>
          <p:nvPr/>
        </p:nvSpPr>
        <p:spPr>
          <a:xfrm rot="7251581">
            <a:off x="5446194" y="2494869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23"/>
          <p:cNvSpPr/>
          <p:nvPr/>
        </p:nvSpPr>
        <p:spPr>
          <a:xfrm>
            <a:off x="4700926" y="1734193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3"/>
          <p:cNvSpPr/>
          <p:nvPr/>
        </p:nvSpPr>
        <p:spPr>
          <a:xfrm>
            <a:off x="2142827" y="3038461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23"/>
          <p:cNvSpPr/>
          <p:nvPr/>
        </p:nvSpPr>
        <p:spPr>
          <a:xfrm>
            <a:off x="2208746" y="3929700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23"/>
          <p:cNvSpPr/>
          <p:nvPr/>
        </p:nvSpPr>
        <p:spPr>
          <a:xfrm>
            <a:off x="6126406" y="3912224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Rectangle 23"/>
          <p:cNvSpPr/>
          <p:nvPr/>
        </p:nvSpPr>
        <p:spPr>
          <a:xfrm>
            <a:off x="6161571" y="3073218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16"/>
          <p:cNvSpPr/>
          <p:nvPr/>
        </p:nvSpPr>
        <p:spPr>
          <a:xfrm rot="2700000">
            <a:off x="6449128" y="3153836"/>
            <a:ext cx="164408" cy="312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9512" y="3930975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rgbClr val="00CC99"/>
                </a:solidFill>
                <a:cs typeface="Arial" pitchFamily="34" charset="0"/>
              </a:rPr>
              <a:t>Server</a:t>
            </a:r>
            <a:endParaRPr lang="ko-KR" altLang="en-US" sz="1200" b="1" dirty="0">
              <a:solidFill>
                <a:srgbClr val="00CC99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6030" y="2345854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rgbClr val="00CC99"/>
                </a:solidFill>
                <a:cs typeface="Arial" pitchFamily="34" charset="0"/>
              </a:rPr>
              <a:t>Mikrotik</a:t>
            </a:r>
            <a:r>
              <a:rPr lang="en-US" altLang="ko-KR" sz="1200" b="1" dirty="0" smtClean="0">
                <a:solidFill>
                  <a:srgbClr val="00CC99"/>
                </a:solidFill>
                <a:cs typeface="Arial" pitchFamily="34" charset="0"/>
              </a:rPr>
              <a:t> RB450G</a:t>
            </a:r>
            <a:endParaRPr lang="ko-KR" altLang="en-US" sz="1200" b="1" dirty="0">
              <a:solidFill>
                <a:srgbClr val="00CC99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497" y="1841387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Switch Hub</a:t>
            </a:r>
            <a:endParaRPr lang="ko-KR" altLang="en-US" sz="1200" b="1" dirty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57165" y="4039995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6666"/>
                </a:solidFill>
                <a:cs typeface="Arial" pitchFamily="34" charset="0"/>
              </a:rPr>
              <a:t>IP </a:t>
            </a:r>
            <a:r>
              <a:rPr lang="en-US" altLang="ko-KR" sz="1200" b="1" dirty="0" err="1" smtClean="0">
                <a:solidFill>
                  <a:srgbClr val="006666"/>
                </a:solidFill>
                <a:cs typeface="Arial" pitchFamily="34" charset="0"/>
              </a:rPr>
              <a:t>Publik</a:t>
            </a:r>
            <a:r>
              <a:rPr lang="en-US" altLang="ko-KR" sz="1200" b="1" dirty="0" smtClean="0">
                <a:solidFill>
                  <a:srgbClr val="006666"/>
                </a:solidFill>
                <a:cs typeface="Arial" pitchFamily="34" charset="0"/>
              </a:rPr>
              <a:t> &amp; Domain</a:t>
            </a:r>
            <a:endParaRPr lang="ko-KR" altLang="en-US" sz="1200" b="1" dirty="0">
              <a:solidFill>
                <a:srgbClr val="006666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0673" y="1173981"/>
            <a:ext cx="519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Berikut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sarana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prasarana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minimum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mendukung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2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SMEP</a:t>
            </a:r>
            <a:endParaRPr lang="ko-KR" altLang="en-US" sz="12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8"/>
          <p:cNvSpPr/>
          <p:nvPr/>
        </p:nvSpPr>
        <p:spPr>
          <a:xfrm rot="9231581">
            <a:off x="5779314" y="3197084"/>
            <a:ext cx="380119" cy="914845"/>
          </a:xfrm>
          <a:custGeom>
            <a:avLst/>
            <a:gdLst/>
            <a:ahLst/>
            <a:cxnLst/>
            <a:rect l="l" t="t" r="r" b="b"/>
            <a:pathLst>
              <a:path w="380119" h="914845">
                <a:moveTo>
                  <a:pt x="290119" y="0"/>
                </a:moveTo>
                <a:cubicBezTo>
                  <a:pt x="339825" y="0"/>
                  <a:pt x="380119" y="40294"/>
                  <a:pt x="380119" y="90000"/>
                </a:cubicBezTo>
                <a:cubicBezTo>
                  <a:pt x="380119" y="139706"/>
                  <a:pt x="339825" y="180000"/>
                  <a:pt x="290119" y="180000"/>
                </a:cubicBezTo>
                <a:lnTo>
                  <a:pt x="267264" y="175386"/>
                </a:lnTo>
                <a:cubicBezTo>
                  <a:pt x="158183" y="374219"/>
                  <a:pt x="97267" y="595562"/>
                  <a:pt x="90985" y="821853"/>
                </a:cubicBezTo>
                <a:cubicBezTo>
                  <a:pt x="101533" y="831507"/>
                  <a:pt x="108000" y="845421"/>
                  <a:pt x="108000" y="860845"/>
                </a:cubicBezTo>
                <a:cubicBezTo>
                  <a:pt x="108000" y="890668"/>
                  <a:pt x="83823" y="914845"/>
                  <a:pt x="54000" y="914845"/>
                </a:cubicBezTo>
                <a:cubicBezTo>
                  <a:pt x="24177" y="914845"/>
                  <a:pt x="0" y="890668"/>
                  <a:pt x="0" y="860845"/>
                </a:cubicBezTo>
                <a:cubicBezTo>
                  <a:pt x="0" y="844865"/>
                  <a:pt x="6941" y="830506"/>
                  <a:pt x="18302" y="820986"/>
                </a:cubicBezTo>
                <a:cubicBezTo>
                  <a:pt x="24799" y="579323"/>
                  <a:pt x="90529" y="342975"/>
                  <a:pt x="207943" y="131051"/>
                </a:cubicBezTo>
                <a:lnTo>
                  <a:pt x="213221" y="133975"/>
                </a:lnTo>
                <a:cubicBezTo>
                  <a:pt x="204433" y="121520"/>
                  <a:pt x="200119" y="106264"/>
                  <a:pt x="200119" y="90000"/>
                </a:cubicBezTo>
                <a:cubicBezTo>
                  <a:pt x="200119" y="40294"/>
                  <a:pt x="240413" y="0"/>
                  <a:pt x="290119" y="0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ectangle 23"/>
          <p:cNvSpPr/>
          <p:nvPr/>
        </p:nvSpPr>
        <p:spPr>
          <a:xfrm>
            <a:off x="5624162" y="2264347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23"/>
          <p:cNvSpPr/>
          <p:nvPr/>
        </p:nvSpPr>
        <p:spPr>
          <a:xfrm>
            <a:off x="2700314" y="2264345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Rectangle 23"/>
          <p:cNvSpPr/>
          <p:nvPr/>
        </p:nvSpPr>
        <p:spPr>
          <a:xfrm>
            <a:off x="3517793" y="1734192"/>
            <a:ext cx="748038" cy="4400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85439" y="3160431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rgbClr val="00CC99"/>
                </a:solidFill>
                <a:cs typeface="Arial" pitchFamily="34" charset="0"/>
              </a:rPr>
              <a:t>UPS</a:t>
            </a:r>
            <a:endParaRPr lang="ko-KR" altLang="en-US" sz="1200" b="1" dirty="0">
              <a:solidFill>
                <a:srgbClr val="00CC99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1617" y="1846632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 smtClean="0">
                <a:solidFill>
                  <a:srgbClr val="008080"/>
                </a:solidFill>
                <a:cs typeface="Arial" pitchFamily="34" charset="0"/>
              </a:rPr>
              <a:t>Jaringan</a:t>
            </a:r>
            <a:r>
              <a:rPr lang="en-US" altLang="ko-KR" sz="1200" b="1" dirty="0" smtClean="0">
                <a:solidFill>
                  <a:srgbClr val="008080"/>
                </a:solidFill>
                <a:cs typeface="Arial" pitchFamily="34" charset="0"/>
              </a:rPr>
              <a:t> LAN</a:t>
            </a:r>
            <a:endParaRPr lang="ko-KR" altLang="en-US" sz="1200" b="1" dirty="0">
              <a:solidFill>
                <a:srgbClr val="008080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7457" y="2361008"/>
            <a:ext cx="2138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006666"/>
                </a:solidFill>
                <a:cs typeface="Arial" pitchFamily="34" charset="0"/>
              </a:rPr>
              <a:t>Akses</a:t>
            </a:r>
            <a:r>
              <a:rPr lang="en-US" altLang="ko-KR" sz="1200" b="1" dirty="0" smtClean="0">
                <a:solidFill>
                  <a:srgbClr val="006666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rgbClr val="006666"/>
                </a:solidFill>
                <a:cs typeface="Arial" pitchFamily="34" charset="0"/>
              </a:rPr>
              <a:t>Poin</a:t>
            </a:r>
            <a:r>
              <a:rPr lang="en-US" altLang="ko-KR" sz="1200" b="1" dirty="0" smtClean="0">
                <a:solidFill>
                  <a:srgbClr val="006666"/>
                </a:solidFill>
                <a:cs typeface="Arial" pitchFamily="34" charset="0"/>
              </a:rPr>
              <a:t> (Nano Bridge M2)</a:t>
            </a:r>
            <a:endParaRPr lang="ko-KR" altLang="en-US" sz="1200" b="1" dirty="0">
              <a:solidFill>
                <a:srgbClr val="006666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92280" y="3211573"/>
            <a:ext cx="192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rgbClr val="006666"/>
                </a:solidFill>
                <a:cs typeface="Arial" pitchFamily="34" charset="0"/>
              </a:rPr>
              <a:t>Akses</a:t>
            </a:r>
            <a:r>
              <a:rPr lang="en-US" altLang="ko-KR" sz="1200" b="1" dirty="0" smtClean="0">
                <a:solidFill>
                  <a:srgbClr val="006666"/>
                </a:solidFill>
                <a:cs typeface="Arial" pitchFamily="34" charset="0"/>
              </a:rPr>
              <a:t> Data SIPD &amp; SIMDA</a:t>
            </a:r>
            <a:endParaRPr lang="ko-KR" altLang="en-US" sz="1200" b="1" dirty="0">
              <a:solidFill>
                <a:srgbClr val="006666"/>
              </a:solidFill>
              <a:cs typeface="Arial" pitchFamily="34" charset="0"/>
            </a:endParaRPr>
          </a:p>
        </p:txBody>
      </p:sp>
      <p:sp>
        <p:nvSpPr>
          <p:cNvPr id="49" name="Block Arc 14"/>
          <p:cNvSpPr/>
          <p:nvPr/>
        </p:nvSpPr>
        <p:spPr>
          <a:xfrm rot="16200000">
            <a:off x="6372280" y="4058027"/>
            <a:ext cx="240774" cy="2409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1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3779912" y="1851670"/>
            <a:ext cx="276622" cy="27699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2936022" y="2366759"/>
            <a:ext cx="276622" cy="27699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4936634" y="1853712"/>
            <a:ext cx="276622" cy="27699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Oval 25">
            <a:extLst>
              <a:ext uri="{FF2B5EF4-FFF2-40B4-BE49-F238E27FC236}">
                <a16:creationId xmlns:a16="http://schemas.microsoft.com/office/drawing/2014/main" xmlns="" id="{965A6CD2-CCDC-48C1-A91D-C7D7FB0EDACC}"/>
              </a:ext>
            </a:extLst>
          </p:cNvPr>
          <p:cNvSpPr>
            <a:spLocks noChangeAspect="1"/>
          </p:cNvSpPr>
          <p:nvPr/>
        </p:nvSpPr>
        <p:spPr>
          <a:xfrm>
            <a:off x="5889028" y="2367334"/>
            <a:ext cx="276622" cy="27699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Picture 2" descr="C:\Users\febim\Downloads\icons8-database-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00" y="3121354"/>
            <a:ext cx="314492" cy="31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febim\Downloads\icons8-database-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60" y="4054301"/>
            <a:ext cx="294807" cy="29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535" y="4187864"/>
            <a:ext cx="204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CC99"/>
                </a:solidFill>
              </a:rPr>
              <a:t>Processor Xeon, RAM 4GB, HDD 500GB, LAN 1Gbps</a:t>
            </a:r>
            <a:endParaRPr lang="en-US" sz="1000" b="1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2" grpId="0"/>
      <p:bldP spid="35" grpId="0"/>
      <p:bldP spid="45" grpId="0"/>
      <p:bldP spid="46" grpId="0"/>
      <p:bldP spid="47" grpId="0"/>
      <p:bldP spid="4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b="4368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3596554" y="169015"/>
            <a:ext cx="649059" cy="649059"/>
            <a:chOff x="5696729" y="3628850"/>
            <a:chExt cx="1800000" cy="1800000"/>
          </a:xfrm>
          <a:solidFill>
            <a:srgbClr val="009999"/>
          </a:solidFill>
        </p:grpSpPr>
        <p:sp>
          <p:nvSpPr>
            <p:cNvPr id="7" name="Rectangle 6"/>
            <p:cNvSpPr/>
            <p:nvPr/>
          </p:nvSpPr>
          <p:spPr>
            <a:xfrm rot="16200000">
              <a:off x="6488456" y="4421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6488456" y="2837123"/>
              <a:ext cx="216000" cy="1799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6730" y="3822037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6467032" y="4347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467032" y="3819606"/>
              <a:ext cx="216000" cy="890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84320" y="4156849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80729" y="3833303"/>
              <a:ext cx="216000" cy="14050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29788" y="3844850"/>
              <a:ext cx="216000" cy="1055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 Placeholder 1"/>
          <p:cNvSpPr txBox="1">
            <a:spLocks/>
          </p:cNvSpPr>
          <p:nvPr/>
        </p:nvSpPr>
        <p:spPr>
          <a:xfrm>
            <a:off x="4264580" y="22618"/>
            <a:ext cx="4574192" cy="694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 smtClean="0">
                <a:solidFill>
                  <a:srgbClr val="009999"/>
                </a:solidFill>
                <a:latin typeface="+mj-lt"/>
                <a:cs typeface="Arial" pitchFamily="34" charset="0"/>
              </a:rPr>
              <a:t>Sustainability ?</a:t>
            </a:r>
            <a:endParaRPr lang="ko-KR" altLang="en-US" sz="3600" b="1" dirty="0">
              <a:solidFill>
                <a:srgbClr val="0099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5128" y="1203598"/>
            <a:ext cx="46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Bagaimanapun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canggihnya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suatu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sistem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informasi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tetap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membutuhkan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peran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dari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operator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, yang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konteks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SMEP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disebut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Admin OPD.</a:t>
            </a:r>
            <a:endParaRPr lang="en-US" altLang="ko-KR" sz="1200" dirty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5128" y="1867606"/>
            <a:ext cx="4669360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Kegiatan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harus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dilakukan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oleh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Bagian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Administrasi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Pembangunan agar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SMEP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berjalan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berkelanjutan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antara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lain :</a:t>
            </a:r>
          </a:p>
          <a:p>
            <a:pPr algn="just"/>
            <a:endParaRPr lang="en-US" altLang="ko-KR" sz="1200" dirty="0" smtClean="0">
              <a:solidFill>
                <a:srgbClr val="009999"/>
              </a:solidFill>
              <a:cs typeface="Arial" pitchFamily="34" charset="0"/>
            </a:endParaRPr>
          </a:p>
          <a:p>
            <a:pPr marL="171450" indent="-17145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Menetapkan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Admin OPD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suatu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Keputusan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Bupati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Mengundang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Admin OPD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Entry RPD yang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terinterkoneksi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SiRUP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setelah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APBD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mendapatkan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persetujuan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bersama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antara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kepala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daerah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DPRD.</a:t>
            </a:r>
          </a:p>
          <a:p>
            <a:pPr marL="171450" indent="-17145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Mengundang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Admin OPD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untuk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Entry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Realisasi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RPD (PPD)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setiap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awal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bulan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berikutnya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Memberikan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rgbClr val="009999"/>
                </a:solidFill>
                <a:cs typeface="Arial" pitchFamily="34" charset="0"/>
              </a:rPr>
              <a:t>f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asilitasi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pendampingan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Admin OPD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pada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saat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proses entry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dalam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aplikasi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.</a:t>
            </a:r>
          </a:p>
          <a:p>
            <a:pPr marL="171450" indent="-171450" algn="just"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Segera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memberikan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sosialisasi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/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bimbingan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teknis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apabila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ada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update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sistem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terbaru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atau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regulasi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baru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yang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berkaitan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dengan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RPD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maupun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Pengadaan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Barang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/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Jasa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rgbClr val="009999"/>
                </a:solidFill>
                <a:cs typeface="Arial" pitchFamily="34" charset="0"/>
              </a:rPr>
              <a:t>Pemerintah</a:t>
            </a:r>
            <a:r>
              <a:rPr lang="en-US" altLang="ko-KR" sz="1200" dirty="0" smtClean="0">
                <a:solidFill>
                  <a:srgbClr val="009999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5128" y="566559"/>
            <a:ext cx="3003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9999"/>
                </a:solidFill>
              </a:rPr>
              <a:t>Menjaga</a:t>
            </a:r>
            <a:r>
              <a:rPr lang="en-US" sz="1200" b="1" dirty="0" smtClean="0">
                <a:solidFill>
                  <a:srgbClr val="009999"/>
                </a:solidFill>
              </a:rPr>
              <a:t> </a:t>
            </a:r>
            <a:r>
              <a:rPr lang="en-US" sz="1200" b="1" dirty="0" err="1" smtClean="0">
                <a:solidFill>
                  <a:srgbClr val="009999"/>
                </a:solidFill>
              </a:rPr>
              <a:t>kesinambungan</a:t>
            </a:r>
            <a:r>
              <a:rPr lang="en-US" sz="1200" b="1" dirty="0" smtClean="0">
                <a:solidFill>
                  <a:srgbClr val="009999"/>
                </a:solidFill>
              </a:rPr>
              <a:t> </a:t>
            </a:r>
            <a:r>
              <a:rPr lang="en-US" sz="1200" b="1" dirty="0" err="1" smtClean="0">
                <a:solidFill>
                  <a:srgbClr val="009999"/>
                </a:solidFill>
              </a:rPr>
              <a:t>Pengelolaan</a:t>
            </a:r>
            <a:r>
              <a:rPr lang="en-US" sz="1200" b="1" dirty="0" smtClean="0">
                <a:solidFill>
                  <a:srgbClr val="009999"/>
                </a:solidFill>
              </a:rPr>
              <a:t> SMEP</a:t>
            </a:r>
            <a:endParaRPr lang="en-US" sz="1200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804</Words>
  <Application>Microsoft Office PowerPoint</Application>
  <PresentationFormat>On-screen Show (16:9)</PresentationFormat>
  <Paragraphs>134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Febima Hermawan</dc:creator>
  <cp:lastModifiedBy>Febima Hermawan</cp:lastModifiedBy>
  <cp:revision>41</cp:revision>
  <dcterms:created xsi:type="dcterms:W3CDTF">2022-11-21T02:17:45Z</dcterms:created>
  <dcterms:modified xsi:type="dcterms:W3CDTF">2022-11-23T06:12:53Z</dcterms:modified>
</cp:coreProperties>
</file>